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3"/>
  </p:notesMasterIdLst>
  <p:sldIdLst>
    <p:sldId id="256" r:id="rId2"/>
    <p:sldId id="257" r:id="rId3"/>
    <p:sldId id="291" r:id="rId4"/>
    <p:sldId id="359" r:id="rId5"/>
    <p:sldId id="360" r:id="rId6"/>
    <p:sldId id="361" r:id="rId7"/>
    <p:sldId id="362" r:id="rId8"/>
    <p:sldId id="258" r:id="rId9"/>
    <p:sldId id="296" r:id="rId10"/>
    <p:sldId id="293" r:id="rId11"/>
    <p:sldId id="292" r:id="rId12"/>
    <p:sldId id="297" r:id="rId13"/>
    <p:sldId id="298" r:id="rId14"/>
    <p:sldId id="29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317" r:id="rId33"/>
    <p:sldId id="318" r:id="rId34"/>
    <p:sldId id="319" r:id="rId35"/>
    <p:sldId id="320" r:id="rId36"/>
    <p:sldId id="321" r:id="rId37"/>
    <p:sldId id="322" r:id="rId38"/>
    <p:sldId id="323" r:id="rId39"/>
    <p:sldId id="324" r:id="rId40"/>
    <p:sldId id="326" r:id="rId41"/>
    <p:sldId id="327" r:id="rId42"/>
    <p:sldId id="328" r:id="rId43"/>
    <p:sldId id="330" r:id="rId44"/>
    <p:sldId id="329" r:id="rId45"/>
    <p:sldId id="331" r:id="rId46"/>
    <p:sldId id="332" r:id="rId47"/>
    <p:sldId id="333" r:id="rId48"/>
    <p:sldId id="334" r:id="rId49"/>
    <p:sldId id="335" r:id="rId50"/>
    <p:sldId id="357" r:id="rId51"/>
    <p:sldId id="358" r:id="rId52"/>
    <p:sldId id="351" r:id="rId53"/>
    <p:sldId id="356" r:id="rId54"/>
    <p:sldId id="355" r:id="rId55"/>
    <p:sldId id="354" r:id="rId56"/>
    <p:sldId id="353" r:id="rId57"/>
    <p:sldId id="352" r:id="rId58"/>
    <p:sldId id="344" r:id="rId59"/>
    <p:sldId id="350" r:id="rId60"/>
    <p:sldId id="349" r:id="rId61"/>
    <p:sldId id="348" r:id="rId62"/>
    <p:sldId id="347" r:id="rId63"/>
    <p:sldId id="346" r:id="rId64"/>
    <p:sldId id="345" r:id="rId65"/>
    <p:sldId id="343" r:id="rId66"/>
    <p:sldId id="339" r:id="rId67"/>
    <p:sldId id="336" r:id="rId68"/>
    <p:sldId id="342" r:id="rId69"/>
    <p:sldId id="341" r:id="rId70"/>
    <p:sldId id="340" r:id="rId71"/>
    <p:sldId id="338" r:id="rId72"/>
    <p:sldId id="337" r:id="rId73"/>
    <p:sldId id="363" r:id="rId74"/>
    <p:sldId id="364" r:id="rId75"/>
    <p:sldId id="365" r:id="rId76"/>
    <p:sldId id="366" r:id="rId77"/>
    <p:sldId id="367" r:id="rId78"/>
    <p:sldId id="368" r:id="rId79"/>
    <p:sldId id="369" r:id="rId80"/>
    <p:sldId id="370" r:id="rId81"/>
    <p:sldId id="371" r:id="rId82"/>
    <p:sldId id="372" r:id="rId83"/>
    <p:sldId id="295" r:id="rId84"/>
    <p:sldId id="373" r:id="rId85"/>
    <p:sldId id="374" r:id="rId86"/>
    <p:sldId id="375" r:id="rId87"/>
    <p:sldId id="376" r:id="rId88"/>
    <p:sldId id="377" r:id="rId89"/>
    <p:sldId id="378" r:id="rId90"/>
    <p:sldId id="379" r:id="rId91"/>
    <p:sldId id="380" r:id="rId9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F0173B-857F-4263-B563-F5095924F8BC}" v="855" dt="2022-04-08T05:49:40.7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4660"/>
  </p:normalViewPr>
  <p:slideViewPr>
    <p:cSldViewPr snapToGrid="0">
      <p:cViewPr varScale="1">
        <p:scale>
          <a:sx n="64" d="100"/>
          <a:sy n="64" d="100"/>
        </p:scale>
        <p:origin x="77" y="9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Roy" userId="S::arpita@edunetfoundation.org::1a89f5ea-4173-41b8-bbd3-e7bd3860e0db" providerId="AD" clId="Web-{81F0173B-857F-4263-B563-F5095924F8BC}"/>
    <pc:docChg chg="delSld modSld">
      <pc:chgData name="Arpita Roy" userId="S::arpita@edunetfoundation.org::1a89f5ea-4173-41b8-bbd3-e7bd3860e0db" providerId="AD" clId="Web-{81F0173B-857F-4263-B563-F5095924F8BC}" dt="2022-04-08T05:49:40.755" v="362" actId="20577"/>
      <pc:docMkLst>
        <pc:docMk/>
      </pc:docMkLst>
      <pc:sldChg chg="modSp">
        <pc:chgData name="Arpita Roy" userId="S::arpita@edunetfoundation.org::1a89f5ea-4173-41b8-bbd3-e7bd3860e0db" providerId="AD" clId="Web-{81F0173B-857F-4263-B563-F5095924F8BC}" dt="2022-04-08T03:45:22.044" v="7" actId="20577"/>
        <pc:sldMkLst>
          <pc:docMk/>
          <pc:sldMk cId="0" sldId="257"/>
        </pc:sldMkLst>
        <pc:spChg chg="mod">
          <ac:chgData name="Arpita Roy" userId="S::arpita@edunetfoundation.org::1a89f5ea-4173-41b8-bbd3-e7bd3860e0db" providerId="AD" clId="Web-{81F0173B-857F-4263-B563-F5095924F8BC}" dt="2022-04-08T03:45:22.044" v="7" actId="20577"/>
          <ac:spMkLst>
            <pc:docMk/>
            <pc:sldMk cId="0" sldId="257"/>
            <ac:spMk id="68" creationId="{00000000-0000-0000-0000-000000000000}"/>
          </ac:spMkLst>
        </pc:spChg>
      </pc:sldChg>
      <pc:sldChg chg="addSp delSp modSp">
        <pc:chgData name="Arpita Roy" userId="S::arpita@edunetfoundation.org::1a89f5ea-4173-41b8-bbd3-e7bd3860e0db" providerId="AD" clId="Web-{81F0173B-857F-4263-B563-F5095924F8BC}" dt="2022-04-08T04:00:30.758" v="31" actId="20577"/>
        <pc:sldMkLst>
          <pc:docMk/>
          <pc:sldMk cId="4280106644" sldId="291"/>
        </pc:sldMkLst>
        <pc:spChg chg="add del mod">
          <ac:chgData name="Arpita Roy" userId="S::arpita@edunetfoundation.org::1a89f5ea-4173-41b8-bbd3-e7bd3860e0db" providerId="AD" clId="Web-{81F0173B-857F-4263-B563-F5095924F8BC}" dt="2022-04-08T04:00:06.429" v="20"/>
          <ac:spMkLst>
            <pc:docMk/>
            <pc:sldMk cId="4280106644" sldId="291"/>
            <ac:spMk id="4" creationId="{A5720F00-BDDE-9631-018F-80ECBEA139D3}"/>
          </ac:spMkLst>
        </pc:spChg>
        <pc:spChg chg="add del mod">
          <ac:chgData name="Arpita Roy" userId="S::arpita@edunetfoundation.org::1a89f5ea-4173-41b8-bbd3-e7bd3860e0db" providerId="AD" clId="Web-{81F0173B-857F-4263-B563-F5095924F8BC}" dt="2022-04-08T04:00:00.117" v="19"/>
          <ac:spMkLst>
            <pc:docMk/>
            <pc:sldMk cId="4280106644" sldId="291"/>
            <ac:spMk id="5" creationId="{84F0B3AA-B5B7-B762-EF4E-1628E321B5AA}"/>
          </ac:spMkLst>
        </pc:spChg>
        <pc:spChg chg="add del mod">
          <ac:chgData name="Arpita Roy" userId="S::arpita@edunetfoundation.org::1a89f5ea-4173-41b8-bbd3-e7bd3860e0db" providerId="AD" clId="Web-{81F0173B-857F-4263-B563-F5095924F8BC}" dt="2022-04-08T04:00:30.758" v="31" actId="20577"/>
          <ac:spMkLst>
            <pc:docMk/>
            <pc:sldMk cId="4280106644" sldId="291"/>
            <ac:spMk id="77" creationId="{00000000-0000-0000-0000-000000000000}"/>
          </ac:spMkLst>
        </pc:spChg>
        <pc:picChg chg="mod">
          <ac:chgData name="Arpita Roy" userId="S::arpita@edunetfoundation.org::1a89f5ea-4173-41b8-bbd3-e7bd3860e0db" providerId="AD" clId="Web-{81F0173B-857F-4263-B563-F5095924F8BC}" dt="2022-04-08T04:00:12.429" v="22" actId="1076"/>
          <ac:picMkLst>
            <pc:docMk/>
            <pc:sldMk cId="4280106644" sldId="291"/>
            <ac:picMk id="2" creationId="{EA87978B-7656-48C0-B057-9FBEDA1146B4}"/>
          </ac:picMkLst>
        </pc:picChg>
      </pc:sldChg>
      <pc:sldChg chg="modSp">
        <pc:chgData name="Arpita Roy" userId="S::arpita@edunetfoundation.org::1a89f5ea-4173-41b8-bbd3-e7bd3860e0db" providerId="AD" clId="Web-{81F0173B-857F-4263-B563-F5095924F8BC}" dt="2022-04-08T04:04:43.577" v="35" actId="20577"/>
        <pc:sldMkLst>
          <pc:docMk/>
          <pc:sldMk cId="1322327431" sldId="292"/>
        </pc:sldMkLst>
        <pc:spChg chg="mod">
          <ac:chgData name="Arpita Roy" userId="S::arpita@edunetfoundation.org::1a89f5ea-4173-41b8-bbd3-e7bd3860e0db" providerId="AD" clId="Web-{81F0173B-857F-4263-B563-F5095924F8BC}" dt="2022-04-08T04:04:43.577" v="35" actId="20577"/>
          <ac:spMkLst>
            <pc:docMk/>
            <pc:sldMk cId="1322327431" sldId="292"/>
            <ac:spMk id="77" creationId="{00000000-0000-0000-0000-000000000000}"/>
          </ac:spMkLst>
        </pc:spChg>
      </pc:sldChg>
      <pc:sldChg chg="modSp">
        <pc:chgData name="Arpita Roy" userId="S::arpita@edunetfoundation.org::1a89f5ea-4173-41b8-bbd3-e7bd3860e0db" providerId="AD" clId="Web-{81F0173B-857F-4263-B563-F5095924F8BC}" dt="2022-04-08T05:39:45.006" v="335" actId="20577"/>
        <pc:sldMkLst>
          <pc:docMk/>
          <pc:sldMk cId="2575843413" sldId="295"/>
        </pc:sldMkLst>
        <pc:spChg chg="mod">
          <ac:chgData name="Arpita Roy" userId="S::arpita@edunetfoundation.org::1a89f5ea-4173-41b8-bbd3-e7bd3860e0db" providerId="AD" clId="Web-{81F0173B-857F-4263-B563-F5095924F8BC}" dt="2022-04-08T05:39:45.006" v="335" actId="20577"/>
          <ac:spMkLst>
            <pc:docMk/>
            <pc:sldMk cId="2575843413" sldId="295"/>
            <ac:spMk id="77" creationId="{00000000-0000-0000-0000-000000000000}"/>
          </ac:spMkLst>
        </pc:spChg>
      </pc:sldChg>
      <pc:sldChg chg="modSp">
        <pc:chgData name="Arpita Roy" userId="S::arpita@edunetfoundation.org::1a89f5ea-4173-41b8-bbd3-e7bd3860e0db" providerId="AD" clId="Web-{81F0173B-857F-4263-B563-F5095924F8BC}" dt="2022-04-08T03:59:17.444" v="12" actId="20577"/>
        <pc:sldMkLst>
          <pc:docMk/>
          <pc:sldMk cId="56002214" sldId="296"/>
        </pc:sldMkLst>
        <pc:spChg chg="mod">
          <ac:chgData name="Arpita Roy" userId="S::arpita@edunetfoundation.org::1a89f5ea-4173-41b8-bbd3-e7bd3860e0db" providerId="AD" clId="Web-{81F0173B-857F-4263-B563-F5095924F8BC}" dt="2022-04-08T03:59:17.444" v="12" actId="20577"/>
          <ac:spMkLst>
            <pc:docMk/>
            <pc:sldMk cId="56002214" sldId="296"/>
            <ac:spMk id="77" creationId="{00000000-0000-0000-0000-000000000000}"/>
          </ac:spMkLst>
        </pc:spChg>
      </pc:sldChg>
      <pc:sldChg chg="modSp">
        <pc:chgData name="Arpita Roy" userId="S::arpita@edunetfoundation.org::1a89f5ea-4173-41b8-bbd3-e7bd3860e0db" providerId="AD" clId="Web-{81F0173B-857F-4263-B563-F5095924F8BC}" dt="2022-04-08T04:05:23.187" v="38" actId="20577"/>
        <pc:sldMkLst>
          <pc:docMk/>
          <pc:sldMk cId="1578278720" sldId="297"/>
        </pc:sldMkLst>
        <pc:spChg chg="mod">
          <ac:chgData name="Arpita Roy" userId="S::arpita@edunetfoundation.org::1a89f5ea-4173-41b8-bbd3-e7bd3860e0db" providerId="AD" clId="Web-{81F0173B-857F-4263-B563-F5095924F8BC}" dt="2022-04-08T04:05:23.187" v="38" actId="20577"/>
          <ac:spMkLst>
            <pc:docMk/>
            <pc:sldMk cId="1578278720" sldId="297"/>
            <ac:spMk id="77" creationId="{00000000-0000-0000-0000-000000000000}"/>
          </ac:spMkLst>
        </pc:spChg>
      </pc:sldChg>
      <pc:sldChg chg="modSp">
        <pc:chgData name="Arpita Roy" userId="S::arpita@edunetfoundation.org::1a89f5ea-4173-41b8-bbd3-e7bd3860e0db" providerId="AD" clId="Web-{81F0173B-857F-4263-B563-F5095924F8BC}" dt="2022-04-08T04:06:38.314" v="41" actId="20577"/>
        <pc:sldMkLst>
          <pc:docMk/>
          <pc:sldMk cId="3568185967" sldId="298"/>
        </pc:sldMkLst>
        <pc:spChg chg="mod">
          <ac:chgData name="Arpita Roy" userId="S::arpita@edunetfoundation.org::1a89f5ea-4173-41b8-bbd3-e7bd3860e0db" providerId="AD" clId="Web-{81F0173B-857F-4263-B563-F5095924F8BC}" dt="2022-04-08T04:06:38.314" v="41" actId="20577"/>
          <ac:spMkLst>
            <pc:docMk/>
            <pc:sldMk cId="3568185967" sldId="298"/>
            <ac:spMk id="77" creationId="{00000000-0000-0000-0000-000000000000}"/>
          </ac:spMkLst>
        </pc:spChg>
      </pc:sldChg>
      <pc:sldChg chg="modSp">
        <pc:chgData name="Arpita Roy" userId="S::arpita@edunetfoundation.org::1a89f5ea-4173-41b8-bbd3-e7bd3860e0db" providerId="AD" clId="Web-{81F0173B-857F-4263-B563-F5095924F8BC}" dt="2022-04-08T04:06:55.346" v="42" actId="20577"/>
        <pc:sldMkLst>
          <pc:docMk/>
          <pc:sldMk cId="3868973549" sldId="299"/>
        </pc:sldMkLst>
        <pc:spChg chg="mod">
          <ac:chgData name="Arpita Roy" userId="S::arpita@edunetfoundation.org::1a89f5ea-4173-41b8-bbd3-e7bd3860e0db" providerId="AD" clId="Web-{81F0173B-857F-4263-B563-F5095924F8BC}" dt="2022-04-08T04:06:55.346" v="42" actId="20577"/>
          <ac:spMkLst>
            <pc:docMk/>
            <pc:sldMk cId="3868973549" sldId="299"/>
            <ac:spMk id="77" creationId="{00000000-0000-0000-0000-000000000000}"/>
          </ac:spMkLst>
        </pc:spChg>
      </pc:sldChg>
      <pc:sldChg chg="modSp">
        <pc:chgData name="Arpita Roy" userId="S::arpita@edunetfoundation.org::1a89f5ea-4173-41b8-bbd3-e7bd3860e0db" providerId="AD" clId="Web-{81F0173B-857F-4263-B563-F5095924F8BC}" dt="2022-04-08T04:07:06.846" v="43" actId="20577"/>
        <pc:sldMkLst>
          <pc:docMk/>
          <pc:sldMk cId="476221857" sldId="300"/>
        </pc:sldMkLst>
        <pc:spChg chg="mod">
          <ac:chgData name="Arpita Roy" userId="S::arpita@edunetfoundation.org::1a89f5ea-4173-41b8-bbd3-e7bd3860e0db" providerId="AD" clId="Web-{81F0173B-857F-4263-B563-F5095924F8BC}" dt="2022-04-08T04:07:06.846" v="43" actId="20577"/>
          <ac:spMkLst>
            <pc:docMk/>
            <pc:sldMk cId="476221857" sldId="300"/>
            <ac:spMk id="77" creationId="{00000000-0000-0000-0000-000000000000}"/>
          </ac:spMkLst>
        </pc:spChg>
      </pc:sldChg>
      <pc:sldChg chg="modSp">
        <pc:chgData name="Arpita Roy" userId="S::arpita@edunetfoundation.org::1a89f5ea-4173-41b8-bbd3-e7bd3860e0db" providerId="AD" clId="Web-{81F0173B-857F-4263-B563-F5095924F8BC}" dt="2022-04-08T04:32:27.870" v="101" actId="20577"/>
        <pc:sldMkLst>
          <pc:docMk/>
          <pc:sldMk cId="330056722" sldId="301"/>
        </pc:sldMkLst>
        <pc:spChg chg="mod">
          <ac:chgData name="Arpita Roy" userId="S::arpita@edunetfoundation.org::1a89f5ea-4173-41b8-bbd3-e7bd3860e0db" providerId="AD" clId="Web-{81F0173B-857F-4263-B563-F5095924F8BC}" dt="2022-04-08T04:32:27.870" v="101" actId="20577"/>
          <ac:spMkLst>
            <pc:docMk/>
            <pc:sldMk cId="330056722" sldId="301"/>
            <ac:spMk id="77" creationId="{00000000-0000-0000-0000-000000000000}"/>
          </ac:spMkLst>
        </pc:spChg>
      </pc:sldChg>
      <pc:sldChg chg="modSp">
        <pc:chgData name="Arpita Roy" userId="S::arpita@edunetfoundation.org::1a89f5ea-4173-41b8-bbd3-e7bd3860e0db" providerId="AD" clId="Web-{81F0173B-857F-4263-B563-F5095924F8BC}" dt="2022-04-08T04:32:16.229" v="100" actId="20577"/>
        <pc:sldMkLst>
          <pc:docMk/>
          <pc:sldMk cId="2312697596" sldId="302"/>
        </pc:sldMkLst>
        <pc:spChg chg="mod">
          <ac:chgData name="Arpita Roy" userId="S::arpita@edunetfoundation.org::1a89f5ea-4173-41b8-bbd3-e7bd3860e0db" providerId="AD" clId="Web-{81F0173B-857F-4263-B563-F5095924F8BC}" dt="2022-04-08T04:07:34.081" v="45" actId="1076"/>
          <ac:spMkLst>
            <pc:docMk/>
            <pc:sldMk cId="2312697596" sldId="302"/>
            <ac:spMk id="75" creationId="{00000000-0000-0000-0000-000000000000}"/>
          </ac:spMkLst>
        </pc:spChg>
        <pc:spChg chg="mod">
          <ac:chgData name="Arpita Roy" userId="S::arpita@edunetfoundation.org::1a89f5ea-4173-41b8-bbd3-e7bd3860e0db" providerId="AD" clId="Web-{81F0173B-857F-4263-B563-F5095924F8BC}" dt="2022-04-08T04:32:16.229" v="100" actId="20577"/>
          <ac:spMkLst>
            <pc:docMk/>
            <pc:sldMk cId="2312697596" sldId="302"/>
            <ac:spMk id="77" creationId="{00000000-0000-0000-0000-000000000000}"/>
          </ac:spMkLst>
        </pc:spChg>
      </pc:sldChg>
      <pc:sldChg chg="modSp">
        <pc:chgData name="Arpita Roy" userId="S::arpita@edunetfoundation.org::1a89f5ea-4173-41b8-bbd3-e7bd3860e0db" providerId="AD" clId="Web-{81F0173B-857F-4263-B563-F5095924F8BC}" dt="2022-04-08T04:32:03.119" v="97" actId="20577"/>
        <pc:sldMkLst>
          <pc:docMk/>
          <pc:sldMk cId="3457135305" sldId="303"/>
        </pc:sldMkLst>
        <pc:spChg chg="mod">
          <ac:chgData name="Arpita Roy" userId="S::arpita@edunetfoundation.org::1a89f5ea-4173-41b8-bbd3-e7bd3860e0db" providerId="AD" clId="Web-{81F0173B-857F-4263-B563-F5095924F8BC}" dt="2022-04-08T04:32:03.119" v="97" actId="20577"/>
          <ac:spMkLst>
            <pc:docMk/>
            <pc:sldMk cId="3457135305" sldId="303"/>
            <ac:spMk id="77" creationId="{00000000-0000-0000-0000-000000000000}"/>
          </ac:spMkLst>
        </pc:spChg>
      </pc:sldChg>
      <pc:sldChg chg="modSp">
        <pc:chgData name="Arpita Roy" userId="S::arpita@edunetfoundation.org::1a89f5ea-4173-41b8-bbd3-e7bd3860e0db" providerId="AD" clId="Web-{81F0173B-857F-4263-B563-F5095924F8BC}" dt="2022-04-08T04:24:02.654" v="69" actId="20577"/>
        <pc:sldMkLst>
          <pc:docMk/>
          <pc:sldMk cId="2814322049" sldId="304"/>
        </pc:sldMkLst>
        <pc:spChg chg="mod">
          <ac:chgData name="Arpita Roy" userId="S::arpita@edunetfoundation.org::1a89f5ea-4173-41b8-bbd3-e7bd3860e0db" providerId="AD" clId="Web-{81F0173B-857F-4263-B563-F5095924F8BC}" dt="2022-04-08T04:24:02.654" v="69" actId="20577"/>
          <ac:spMkLst>
            <pc:docMk/>
            <pc:sldMk cId="2814322049" sldId="304"/>
            <ac:spMk id="77" creationId="{00000000-0000-0000-0000-000000000000}"/>
          </ac:spMkLst>
        </pc:spChg>
      </pc:sldChg>
      <pc:sldChg chg="modSp">
        <pc:chgData name="Arpita Roy" userId="S::arpita@edunetfoundation.org::1a89f5ea-4173-41b8-bbd3-e7bd3860e0db" providerId="AD" clId="Web-{81F0173B-857F-4263-B563-F5095924F8BC}" dt="2022-04-08T04:24:17.014" v="72" actId="20577"/>
        <pc:sldMkLst>
          <pc:docMk/>
          <pc:sldMk cId="4294141315" sldId="305"/>
        </pc:sldMkLst>
        <pc:spChg chg="mod">
          <ac:chgData name="Arpita Roy" userId="S::arpita@edunetfoundation.org::1a89f5ea-4173-41b8-bbd3-e7bd3860e0db" providerId="AD" clId="Web-{81F0173B-857F-4263-B563-F5095924F8BC}" dt="2022-04-08T04:24:17.014" v="72" actId="20577"/>
          <ac:spMkLst>
            <pc:docMk/>
            <pc:sldMk cId="4294141315" sldId="305"/>
            <ac:spMk id="77" creationId="{00000000-0000-0000-0000-000000000000}"/>
          </ac:spMkLst>
        </pc:spChg>
      </pc:sldChg>
      <pc:sldChg chg="modSp">
        <pc:chgData name="Arpita Roy" userId="S::arpita@edunetfoundation.org::1a89f5ea-4173-41b8-bbd3-e7bd3860e0db" providerId="AD" clId="Web-{81F0173B-857F-4263-B563-F5095924F8BC}" dt="2022-04-08T04:29:31.194" v="74" actId="20577"/>
        <pc:sldMkLst>
          <pc:docMk/>
          <pc:sldMk cId="942836663" sldId="306"/>
        </pc:sldMkLst>
        <pc:spChg chg="mod">
          <ac:chgData name="Arpita Roy" userId="S::arpita@edunetfoundation.org::1a89f5ea-4173-41b8-bbd3-e7bd3860e0db" providerId="AD" clId="Web-{81F0173B-857F-4263-B563-F5095924F8BC}" dt="2022-04-08T04:29:31.194" v="74" actId="20577"/>
          <ac:spMkLst>
            <pc:docMk/>
            <pc:sldMk cId="942836663" sldId="306"/>
            <ac:spMk id="77" creationId="{00000000-0000-0000-0000-000000000000}"/>
          </ac:spMkLst>
        </pc:spChg>
      </pc:sldChg>
      <pc:sldChg chg="modSp">
        <pc:chgData name="Arpita Roy" userId="S::arpita@edunetfoundation.org::1a89f5ea-4173-41b8-bbd3-e7bd3860e0db" providerId="AD" clId="Web-{81F0173B-857F-4263-B563-F5095924F8BC}" dt="2022-04-08T04:31:38.837" v="91" actId="20577"/>
        <pc:sldMkLst>
          <pc:docMk/>
          <pc:sldMk cId="2208194220" sldId="307"/>
        </pc:sldMkLst>
        <pc:spChg chg="mod">
          <ac:chgData name="Arpita Roy" userId="S::arpita@edunetfoundation.org::1a89f5ea-4173-41b8-bbd3-e7bd3860e0db" providerId="AD" clId="Web-{81F0173B-857F-4263-B563-F5095924F8BC}" dt="2022-04-08T04:31:38.837" v="91" actId="20577"/>
          <ac:spMkLst>
            <pc:docMk/>
            <pc:sldMk cId="2208194220" sldId="307"/>
            <ac:spMk id="77" creationId="{00000000-0000-0000-0000-000000000000}"/>
          </ac:spMkLst>
        </pc:spChg>
      </pc:sldChg>
      <pc:sldChg chg="modSp">
        <pc:chgData name="Arpita Roy" userId="S::arpita@edunetfoundation.org::1a89f5ea-4173-41b8-bbd3-e7bd3860e0db" providerId="AD" clId="Web-{81F0173B-857F-4263-B563-F5095924F8BC}" dt="2022-04-08T04:30:24.726" v="81" actId="20577"/>
        <pc:sldMkLst>
          <pc:docMk/>
          <pc:sldMk cId="121303043" sldId="308"/>
        </pc:sldMkLst>
        <pc:spChg chg="mod">
          <ac:chgData name="Arpita Roy" userId="S::arpita@edunetfoundation.org::1a89f5ea-4173-41b8-bbd3-e7bd3860e0db" providerId="AD" clId="Web-{81F0173B-857F-4263-B563-F5095924F8BC}" dt="2022-04-08T04:30:24.726" v="81" actId="20577"/>
          <ac:spMkLst>
            <pc:docMk/>
            <pc:sldMk cId="121303043" sldId="308"/>
            <ac:spMk id="77" creationId="{00000000-0000-0000-0000-000000000000}"/>
          </ac:spMkLst>
        </pc:spChg>
      </pc:sldChg>
      <pc:sldChg chg="modSp">
        <pc:chgData name="Arpita Roy" userId="S::arpita@edunetfoundation.org::1a89f5ea-4173-41b8-bbd3-e7bd3860e0db" providerId="AD" clId="Web-{81F0173B-857F-4263-B563-F5095924F8BC}" dt="2022-04-08T04:31:50.713" v="94" actId="20577"/>
        <pc:sldMkLst>
          <pc:docMk/>
          <pc:sldMk cId="107244034" sldId="310"/>
        </pc:sldMkLst>
        <pc:spChg chg="mod">
          <ac:chgData name="Arpita Roy" userId="S::arpita@edunetfoundation.org::1a89f5ea-4173-41b8-bbd3-e7bd3860e0db" providerId="AD" clId="Web-{81F0173B-857F-4263-B563-F5095924F8BC}" dt="2022-04-08T04:31:50.713" v="94" actId="20577"/>
          <ac:spMkLst>
            <pc:docMk/>
            <pc:sldMk cId="107244034" sldId="310"/>
            <ac:spMk id="77" creationId="{00000000-0000-0000-0000-000000000000}"/>
          </ac:spMkLst>
        </pc:spChg>
      </pc:sldChg>
      <pc:sldChg chg="modSp">
        <pc:chgData name="Arpita Roy" userId="S::arpita@edunetfoundation.org::1a89f5ea-4173-41b8-bbd3-e7bd3860e0db" providerId="AD" clId="Web-{81F0173B-857F-4263-B563-F5095924F8BC}" dt="2022-04-08T04:32:52.074" v="104" actId="20577"/>
        <pc:sldMkLst>
          <pc:docMk/>
          <pc:sldMk cId="2382624233" sldId="311"/>
        </pc:sldMkLst>
        <pc:spChg chg="mod">
          <ac:chgData name="Arpita Roy" userId="S::arpita@edunetfoundation.org::1a89f5ea-4173-41b8-bbd3-e7bd3860e0db" providerId="AD" clId="Web-{81F0173B-857F-4263-B563-F5095924F8BC}" dt="2022-04-08T04:32:52.074" v="104" actId="20577"/>
          <ac:spMkLst>
            <pc:docMk/>
            <pc:sldMk cId="2382624233" sldId="311"/>
            <ac:spMk id="77" creationId="{00000000-0000-0000-0000-000000000000}"/>
          </ac:spMkLst>
        </pc:spChg>
      </pc:sldChg>
      <pc:sldChg chg="modSp">
        <pc:chgData name="Arpita Roy" userId="S::arpita@edunetfoundation.org::1a89f5ea-4173-41b8-bbd3-e7bd3860e0db" providerId="AD" clId="Web-{81F0173B-857F-4263-B563-F5095924F8BC}" dt="2022-04-08T04:32:56.043" v="105" actId="20577"/>
        <pc:sldMkLst>
          <pc:docMk/>
          <pc:sldMk cId="899032390" sldId="312"/>
        </pc:sldMkLst>
        <pc:spChg chg="mod">
          <ac:chgData name="Arpita Roy" userId="S::arpita@edunetfoundation.org::1a89f5ea-4173-41b8-bbd3-e7bd3860e0db" providerId="AD" clId="Web-{81F0173B-857F-4263-B563-F5095924F8BC}" dt="2022-04-08T04:32:56.043" v="105" actId="20577"/>
          <ac:spMkLst>
            <pc:docMk/>
            <pc:sldMk cId="899032390" sldId="312"/>
            <ac:spMk id="77" creationId="{00000000-0000-0000-0000-000000000000}"/>
          </ac:spMkLst>
        </pc:spChg>
      </pc:sldChg>
      <pc:sldChg chg="modSp">
        <pc:chgData name="Arpita Roy" userId="S::arpita@edunetfoundation.org::1a89f5ea-4173-41b8-bbd3-e7bd3860e0db" providerId="AD" clId="Web-{81F0173B-857F-4263-B563-F5095924F8BC}" dt="2022-04-08T04:33:02.136" v="106" actId="20577"/>
        <pc:sldMkLst>
          <pc:docMk/>
          <pc:sldMk cId="369333831" sldId="313"/>
        </pc:sldMkLst>
        <pc:spChg chg="mod">
          <ac:chgData name="Arpita Roy" userId="S::arpita@edunetfoundation.org::1a89f5ea-4173-41b8-bbd3-e7bd3860e0db" providerId="AD" clId="Web-{81F0173B-857F-4263-B563-F5095924F8BC}" dt="2022-04-08T04:33:02.136" v="106" actId="20577"/>
          <ac:spMkLst>
            <pc:docMk/>
            <pc:sldMk cId="369333831" sldId="313"/>
            <ac:spMk id="77" creationId="{00000000-0000-0000-0000-000000000000}"/>
          </ac:spMkLst>
        </pc:spChg>
      </pc:sldChg>
      <pc:sldChg chg="modSp">
        <pc:chgData name="Arpita Roy" userId="S::arpita@edunetfoundation.org::1a89f5ea-4173-41b8-bbd3-e7bd3860e0db" providerId="AD" clId="Web-{81F0173B-857F-4263-B563-F5095924F8BC}" dt="2022-04-08T04:33:54.388" v="109" actId="20577"/>
        <pc:sldMkLst>
          <pc:docMk/>
          <pc:sldMk cId="108241822" sldId="314"/>
        </pc:sldMkLst>
        <pc:spChg chg="mod">
          <ac:chgData name="Arpita Roy" userId="S::arpita@edunetfoundation.org::1a89f5ea-4173-41b8-bbd3-e7bd3860e0db" providerId="AD" clId="Web-{81F0173B-857F-4263-B563-F5095924F8BC}" dt="2022-04-08T04:33:54.388" v="109" actId="20577"/>
          <ac:spMkLst>
            <pc:docMk/>
            <pc:sldMk cId="108241822" sldId="314"/>
            <ac:spMk id="77" creationId="{00000000-0000-0000-0000-000000000000}"/>
          </ac:spMkLst>
        </pc:spChg>
      </pc:sldChg>
      <pc:sldChg chg="modSp">
        <pc:chgData name="Arpita Roy" userId="S::arpita@edunetfoundation.org::1a89f5ea-4173-41b8-bbd3-e7bd3860e0db" providerId="AD" clId="Web-{81F0173B-857F-4263-B563-F5095924F8BC}" dt="2022-04-08T04:34:44.202" v="115" actId="20577"/>
        <pc:sldMkLst>
          <pc:docMk/>
          <pc:sldMk cId="3818593680" sldId="315"/>
        </pc:sldMkLst>
        <pc:spChg chg="mod">
          <ac:chgData name="Arpita Roy" userId="S::arpita@edunetfoundation.org::1a89f5ea-4173-41b8-bbd3-e7bd3860e0db" providerId="AD" clId="Web-{81F0173B-857F-4263-B563-F5095924F8BC}" dt="2022-04-08T04:34:44.202" v="115" actId="20577"/>
          <ac:spMkLst>
            <pc:docMk/>
            <pc:sldMk cId="3818593680" sldId="315"/>
            <ac:spMk id="77" creationId="{00000000-0000-0000-0000-000000000000}"/>
          </ac:spMkLst>
        </pc:spChg>
      </pc:sldChg>
      <pc:sldChg chg="modSp">
        <pc:chgData name="Arpita Roy" userId="S::arpita@edunetfoundation.org::1a89f5ea-4173-41b8-bbd3-e7bd3860e0db" providerId="AD" clId="Web-{81F0173B-857F-4263-B563-F5095924F8BC}" dt="2022-04-08T04:35:38.891" v="118" actId="20577"/>
        <pc:sldMkLst>
          <pc:docMk/>
          <pc:sldMk cId="962848358" sldId="316"/>
        </pc:sldMkLst>
        <pc:spChg chg="mod">
          <ac:chgData name="Arpita Roy" userId="S::arpita@edunetfoundation.org::1a89f5ea-4173-41b8-bbd3-e7bd3860e0db" providerId="AD" clId="Web-{81F0173B-857F-4263-B563-F5095924F8BC}" dt="2022-04-08T04:35:38.891" v="118" actId="20577"/>
          <ac:spMkLst>
            <pc:docMk/>
            <pc:sldMk cId="962848358" sldId="316"/>
            <ac:spMk id="77" creationId="{00000000-0000-0000-0000-000000000000}"/>
          </ac:spMkLst>
        </pc:spChg>
      </pc:sldChg>
      <pc:sldChg chg="modSp">
        <pc:chgData name="Arpita Roy" userId="S::arpita@edunetfoundation.org::1a89f5ea-4173-41b8-bbd3-e7bd3860e0db" providerId="AD" clId="Web-{81F0173B-857F-4263-B563-F5095924F8BC}" dt="2022-04-08T04:35:56.641" v="121" actId="20577"/>
        <pc:sldMkLst>
          <pc:docMk/>
          <pc:sldMk cId="2052226288" sldId="317"/>
        </pc:sldMkLst>
        <pc:spChg chg="mod">
          <ac:chgData name="Arpita Roy" userId="S::arpita@edunetfoundation.org::1a89f5ea-4173-41b8-bbd3-e7bd3860e0db" providerId="AD" clId="Web-{81F0173B-857F-4263-B563-F5095924F8BC}" dt="2022-04-08T04:35:56.641" v="121" actId="20577"/>
          <ac:spMkLst>
            <pc:docMk/>
            <pc:sldMk cId="2052226288" sldId="317"/>
            <ac:spMk id="77" creationId="{00000000-0000-0000-0000-000000000000}"/>
          </ac:spMkLst>
        </pc:spChg>
      </pc:sldChg>
      <pc:sldChg chg="modSp">
        <pc:chgData name="Arpita Roy" userId="S::arpita@edunetfoundation.org::1a89f5ea-4173-41b8-bbd3-e7bd3860e0db" providerId="AD" clId="Web-{81F0173B-857F-4263-B563-F5095924F8BC}" dt="2022-04-08T04:36:10.969" v="124" actId="20577"/>
        <pc:sldMkLst>
          <pc:docMk/>
          <pc:sldMk cId="534296110" sldId="318"/>
        </pc:sldMkLst>
        <pc:spChg chg="mod">
          <ac:chgData name="Arpita Roy" userId="S::arpita@edunetfoundation.org::1a89f5ea-4173-41b8-bbd3-e7bd3860e0db" providerId="AD" clId="Web-{81F0173B-857F-4263-B563-F5095924F8BC}" dt="2022-04-08T04:36:10.969" v="124" actId="20577"/>
          <ac:spMkLst>
            <pc:docMk/>
            <pc:sldMk cId="534296110" sldId="318"/>
            <ac:spMk id="77" creationId="{00000000-0000-0000-0000-000000000000}"/>
          </ac:spMkLst>
        </pc:spChg>
      </pc:sldChg>
      <pc:sldChg chg="modSp">
        <pc:chgData name="Arpita Roy" userId="S::arpita@edunetfoundation.org::1a89f5ea-4173-41b8-bbd3-e7bd3860e0db" providerId="AD" clId="Web-{81F0173B-857F-4263-B563-F5095924F8BC}" dt="2022-04-08T04:36:36.189" v="127" actId="20577"/>
        <pc:sldMkLst>
          <pc:docMk/>
          <pc:sldMk cId="4182032606" sldId="319"/>
        </pc:sldMkLst>
        <pc:spChg chg="mod">
          <ac:chgData name="Arpita Roy" userId="S::arpita@edunetfoundation.org::1a89f5ea-4173-41b8-bbd3-e7bd3860e0db" providerId="AD" clId="Web-{81F0173B-857F-4263-B563-F5095924F8BC}" dt="2022-04-08T04:36:36.189" v="127" actId="20577"/>
          <ac:spMkLst>
            <pc:docMk/>
            <pc:sldMk cId="4182032606" sldId="319"/>
            <ac:spMk id="77" creationId="{00000000-0000-0000-0000-000000000000}"/>
          </ac:spMkLst>
        </pc:spChg>
      </pc:sldChg>
      <pc:sldChg chg="modSp">
        <pc:chgData name="Arpita Roy" userId="S::arpita@edunetfoundation.org::1a89f5ea-4173-41b8-bbd3-e7bd3860e0db" providerId="AD" clId="Web-{81F0173B-857F-4263-B563-F5095924F8BC}" dt="2022-04-08T04:36:45.673" v="130" actId="20577"/>
        <pc:sldMkLst>
          <pc:docMk/>
          <pc:sldMk cId="3507190975" sldId="320"/>
        </pc:sldMkLst>
        <pc:spChg chg="mod">
          <ac:chgData name="Arpita Roy" userId="S::arpita@edunetfoundation.org::1a89f5ea-4173-41b8-bbd3-e7bd3860e0db" providerId="AD" clId="Web-{81F0173B-857F-4263-B563-F5095924F8BC}" dt="2022-04-08T04:36:45.673" v="130" actId="20577"/>
          <ac:spMkLst>
            <pc:docMk/>
            <pc:sldMk cId="3507190975" sldId="320"/>
            <ac:spMk id="77" creationId="{00000000-0000-0000-0000-000000000000}"/>
          </ac:spMkLst>
        </pc:spChg>
      </pc:sldChg>
      <pc:sldChg chg="modSp">
        <pc:chgData name="Arpita Roy" userId="S::arpita@edunetfoundation.org::1a89f5ea-4173-41b8-bbd3-e7bd3860e0db" providerId="AD" clId="Web-{81F0173B-857F-4263-B563-F5095924F8BC}" dt="2022-04-08T04:37:16.659" v="138"/>
        <pc:sldMkLst>
          <pc:docMk/>
          <pc:sldMk cId="2809017873" sldId="321"/>
        </pc:sldMkLst>
        <pc:spChg chg="mod">
          <ac:chgData name="Arpita Roy" userId="S::arpita@edunetfoundation.org::1a89f5ea-4173-41b8-bbd3-e7bd3860e0db" providerId="AD" clId="Web-{81F0173B-857F-4263-B563-F5095924F8BC}" dt="2022-04-08T04:37:16.659" v="138"/>
          <ac:spMkLst>
            <pc:docMk/>
            <pc:sldMk cId="2809017873" sldId="321"/>
            <ac:spMk id="77" creationId="{00000000-0000-0000-0000-000000000000}"/>
          </ac:spMkLst>
        </pc:spChg>
      </pc:sldChg>
      <pc:sldChg chg="modSp">
        <pc:chgData name="Arpita Roy" userId="S::arpita@edunetfoundation.org::1a89f5ea-4173-41b8-bbd3-e7bd3860e0db" providerId="AD" clId="Web-{81F0173B-857F-4263-B563-F5095924F8BC}" dt="2022-04-08T04:37:13.674" v="137" actId="20577"/>
        <pc:sldMkLst>
          <pc:docMk/>
          <pc:sldMk cId="2648477717" sldId="322"/>
        </pc:sldMkLst>
        <pc:spChg chg="mod">
          <ac:chgData name="Arpita Roy" userId="S::arpita@edunetfoundation.org::1a89f5ea-4173-41b8-bbd3-e7bd3860e0db" providerId="AD" clId="Web-{81F0173B-857F-4263-B563-F5095924F8BC}" dt="2022-04-08T04:37:13.674" v="137" actId="20577"/>
          <ac:spMkLst>
            <pc:docMk/>
            <pc:sldMk cId="2648477717" sldId="322"/>
            <ac:spMk id="77" creationId="{00000000-0000-0000-0000-000000000000}"/>
          </ac:spMkLst>
        </pc:spChg>
      </pc:sldChg>
      <pc:sldChg chg="modSp">
        <pc:chgData name="Arpita Roy" userId="S::arpita@edunetfoundation.org::1a89f5ea-4173-41b8-bbd3-e7bd3860e0db" providerId="AD" clId="Web-{81F0173B-857F-4263-B563-F5095924F8BC}" dt="2022-04-08T04:37:33.456" v="141" actId="20577"/>
        <pc:sldMkLst>
          <pc:docMk/>
          <pc:sldMk cId="27113810" sldId="323"/>
        </pc:sldMkLst>
        <pc:spChg chg="mod">
          <ac:chgData name="Arpita Roy" userId="S::arpita@edunetfoundation.org::1a89f5ea-4173-41b8-bbd3-e7bd3860e0db" providerId="AD" clId="Web-{81F0173B-857F-4263-B563-F5095924F8BC}" dt="2022-04-08T04:37:33.456" v="141" actId="20577"/>
          <ac:spMkLst>
            <pc:docMk/>
            <pc:sldMk cId="27113810" sldId="323"/>
            <ac:spMk id="77" creationId="{00000000-0000-0000-0000-000000000000}"/>
          </ac:spMkLst>
        </pc:spChg>
      </pc:sldChg>
      <pc:sldChg chg="addSp modSp">
        <pc:chgData name="Arpita Roy" userId="S::arpita@edunetfoundation.org::1a89f5ea-4173-41b8-bbd3-e7bd3860e0db" providerId="AD" clId="Web-{81F0173B-857F-4263-B563-F5095924F8BC}" dt="2022-04-08T04:42:09.291" v="156" actId="20577"/>
        <pc:sldMkLst>
          <pc:docMk/>
          <pc:sldMk cId="1751561049" sldId="324"/>
        </pc:sldMkLst>
        <pc:spChg chg="mod">
          <ac:chgData name="Arpita Roy" userId="S::arpita@edunetfoundation.org::1a89f5ea-4173-41b8-bbd3-e7bd3860e0db" providerId="AD" clId="Web-{81F0173B-857F-4263-B563-F5095924F8BC}" dt="2022-04-08T04:42:09.291" v="156" actId="20577"/>
          <ac:spMkLst>
            <pc:docMk/>
            <pc:sldMk cId="1751561049" sldId="324"/>
            <ac:spMk id="77" creationId="{00000000-0000-0000-0000-000000000000}"/>
          </ac:spMkLst>
        </pc:spChg>
        <pc:picChg chg="add mod">
          <ac:chgData name="Arpita Roy" userId="S::arpita@edunetfoundation.org::1a89f5ea-4173-41b8-bbd3-e7bd3860e0db" providerId="AD" clId="Web-{81F0173B-857F-4263-B563-F5095924F8BC}" dt="2022-04-08T04:38:34.161" v="149" actId="1076"/>
          <ac:picMkLst>
            <pc:docMk/>
            <pc:sldMk cId="1751561049" sldId="324"/>
            <ac:picMk id="2" creationId="{776AD035-87D5-D72A-C4B8-D60098272E49}"/>
          </ac:picMkLst>
        </pc:picChg>
        <pc:picChg chg="mod">
          <ac:chgData name="Arpita Roy" userId="S::arpita@edunetfoundation.org::1a89f5ea-4173-41b8-bbd3-e7bd3860e0db" providerId="AD" clId="Web-{81F0173B-857F-4263-B563-F5095924F8BC}" dt="2022-04-08T04:38:32.207" v="148" actId="1076"/>
          <ac:picMkLst>
            <pc:docMk/>
            <pc:sldMk cId="1751561049" sldId="324"/>
            <ac:picMk id="4" creationId="{2383DDED-2542-4265-99F3-89E2D58FE2A8}"/>
          </ac:picMkLst>
        </pc:picChg>
      </pc:sldChg>
      <pc:sldChg chg="del">
        <pc:chgData name="Arpita Roy" userId="S::arpita@edunetfoundation.org::1a89f5ea-4173-41b8-bbd3-e7bd3860e0db" providerId="AD" clId="Web-{81F0173B-857F-4263-B563-F5095924F8BC}" dt="2022-04-08T04:38:40.114" v="150"/>
        <pc:sldMkLst>
          <pc:docMk/>
          <pc:sldMk cId="1514953362" sldId="325"/>
        </pc:sldMkLst>
      </pc:sldChg>
      <pc:sldChg chg="modSp">
        <pc:chgData name="Arpita Roy" userId="S::arpita@edunetfoundation.org::1a89f5ea-4173-41b8-bbd3-e7bd3860e0db" providerId="AD" clId="Web-{81F0173B-857F-4263-B563-F5095924F8BC}" dt="2022-04-08T04:45:53.156" v="171" actId="20577"/>
        <pc:sldMkLst>
          <pc:docMk/>
          <pc:sldMk cId="3690438697" sldId="326"/>
        </pc:sldMkLst>
        <pc:spChg chg="mod">
          <ac:chgData name="Arpita Roy" userId="S::arpita@edunetfoundation.org::1a89f5ea-4173-41b8-bbd3-e7bd3860e0db" providerId="AD" clId="Web-{81F0173B-857F-4263-B563-F5095924F8BC}" dt="2022-04-08T04:45:53.156" v="171" actId="20577"/>
          <ac:spMkLst>
            <pc:docMk/>
            <pc:sldMk cId="3690438697" sldId="326"/>
            <ac:spMk id="77" creationId="{00000000-0000-0000-0000-000000000000}"/>
          </ac:spMkLst>
        </pc:spChg>
      </pc:sldChg>
      <pc:sldChg chg="modSp">
        <pc:chgData name="Arpita Roy" userId="S::arpita@edunetfoundation.org::1a89f5ea-4173-41b8-bbd3-e7bd3860e0db" providerId="AD" clId="Web-{81F0173B-857F-4263-B563-F5095924F8BC}" dt="2022-04-08T04:46:47.517" v="180" actId="1076"/>
        <pc:sldMkLst>
          <pc:docMk/>
          <pc:sldMk cId="1440131868" sldId="327"/>
        </pc:sldMkLst>
        <pc:spChg chg="mod">
          <ac:chgData name="Arpita Roy" userId="S::arpita@edunetfoundation.org::1a89f5ea-4173-41b8-bbd3-e7bd3860e0db" providerId="AD" clId="Web-{81F0173B-857F-4263-B563-F5095924F8BC}" dt="2022-04-08T04:46:47.517" v="180" actId="1076"/>
          <ac:spMkLst>
            <pc:docMk/>
            <pc:sldMk cId="1440131868" sldId="327"/>
            <ac:spMk id="77" creationId="{00000000-0000-0000-0000-000000000000}"/>
          </ac:spMkLst>
        </pc:spChg>
      </pc:sldChg>
      <pc:sldChg chg="modSp">
        <pc:chgData name="Arpita Roy" userId="S::arpita@edunetfoundation.org::1a89f5ea-4173-41b8-bbd3-e7bd3860e0db" providerId="AD" clId="Web-{81F0173B-857F-4263-B563-F5095924F8BC}" dt="2022-04-08T04:47:58.785" v="191" actId="20577"/>
        <pc:sldMkLst>
          <pc:docMk/>
          <pc:sldMk cId="3302520751" sldId="329"/>
        </pc:sldMkLst>
        <pc:spChg chg="mod">
          <ac:chgData name="Arpita Roy" userId="S::arpita@edunetfoundation.org::1a89f5ea-4173-41b8-bbd3-e7bd3860e0db" providerId="AD" clId="Web-{81F0173B-857F-4263-B563-F5095924F8BC}" dt="2022-04-08T04:47:58.785" v="191" actId="20577"/>
          <ac:spMkLst>
            <pc:docMk/>
            <pc:sldMk cId="3302520751" sldId="329"/>
            <ac:spMk id="77" creationId="{00000000-0000-0000-0000-000000000000}"/>
          </ac:spMkLst>
        </pc:spChg>
      </pc:sldChg>
      <pc:sldChg chg="modSp">
        <pc:chgData name="Arpita Roy" userId="S::arpita@edunetfoundation.org::1a89f5ea-4173-41b8-bbd3-e7bd3860e0db" providerId="AD" clId="Web-{81F0173B-857F-4263-B563-F5095924F8BC}" dt="2022-04-08T04:47:25.190" v="186" actId="20577"/>
        <pc:sldMkLst>
          <pc:docMk/>
          <pc:sldMk cId="945084075" sldId="330"/>
        </pc:sldMkLst>
        <pc:spChg chg="mod">
          <ac:chgData name="Arpita Roy" userId="S::arpita@edunetfoundation.org::1a89f5ea-4173-41b8-bbd3-e7bd3860e0db" providerId="AD" clId="Web-{81F0173B-857F-4263-B563-F5095924F8BC}" dt="2022-04-08T04:47:25.190" v="186" actId="20577"/>
          <ac:spMkLst>
            <pc:docMk/>
            <pc:sldMk cId="945084075" sldId="330"/>
            <ac:spMk id="77" creationId="{00000000-0000-0000-0000-000000000000}"/>
          </ac:spMkLst>
        </pc:spChg>
      </pc:sldChg>
      <pc:sldChg chg="modSp">
        <pc:chgData name="Arpita Roy" userId="S::arpita@edunetfoundation.org::1a89f5ea-4173-41b8-bbd3-e7bd3860e0db" providerId="AD" clId="Web-{81F0173B-857F-4263-B563-F5095924F8BC}" dt="2022-04-08T04:48:27.363" v="198" actId="20577"/>
        <pc:sldMkLst>
          <pc:docMk/>
          <pc:sldMk cId="3540059416" sldId="331"/>
        </pc:sldMkLst>
        <pc:spChg chg="mod">
          <ac:chgData name="Arpita Roy" userId="S::arpita@edunetfoundation.org::1a89f5ea-4173-41b8-bbd3-e7bd3860e0db" providerId="AD" clId="Web-{81F0173B-857F-4263-B563-F5095924F8BC}" dt="2022-04-08T04:48:27.363" v="198" actId="20577"/>
          <ac:spMkLst>
            <pc:docMk/>
            <pc:sldMk cId="3540059416" sldId="331"/>
            <ac:spMk id="77" creationId="{00000000-0000-0000-0000-000000000000}"/>
          </ac:spMkLst>
        </pc:spChg>
      </pc:sldChg>
      <pc:sldChg chg="modSp">
        <pc:chgData name="Arpita Roy" userId="S::arpita@edunetfoundation.org::1a89f5ea-4173-41b8-bbd3-e7bd3860e0db" providerId="AD" clId="Web-{81F0173B-857F-4263-B563-F5095924F8BC}" dt="2022-04-08T04:48:55.161" v="204" actId="20577"/>
        <pc:sldMkLst>
          <pc:docMk/>
          <pc:sldMk cId="2351855123" sldId="332"/>
        </pc:sldMkLst>
        <pc:spChg chg="mod">
          <ac:chgData name="Arpita Roy" userId="S::arpita@edunetfoundation.org::1a89f5ea-4173-41b8-bbd3-e7bd3860e0db" providerId="AD" clId="Web-{81F0173B-857F-4263-B563-F5095924F8BC}" dt="2022-04-08T04:48:55.161" v="204" actId="20577"/>
          <ac:spMkLst>
            <pc:docMk/>
            <pc:sldMk cId="2351855123" sldId="332"/>
            <ac:spMk id="77" creationId="{00000000-0000-0000-0000-000000000000}"/>
          </ac:spMkLst>
        </pc:spChg>
      </pc:sldChg>
      <pc:sldChg chg="modSp">
        <pc:chgData name="Arpita Roy" userId="S::arpita@edunetfoundation.org::1a89f5ea-4173-41b8-bbd3-e7bd3860e0db" providerId="AD" clId="Web-{81F0173B-857F-4263-B563-F5095924F8BC}" dt="2022-04-08T04:49:02.349" v="206" actId="20577"/>
        <pc:sldMkLst>
          <pc:docMk/>
          <pc:sldMk cId="1303712584" sldId="333"/>
        </pc:sldMkLst>
        <pc:spChg chg="mod">
          <ac:chgData name="Arpita Roy" userId="S::arpita@edunetfoundation.org::1a89f5ea-4173-41b8-bbd3-e7bd3860e0db" providerId="AD" clId="Web-{81F0173B-857F-4263-B563-F5095924F8BC}" dt="2022-04-08T04:49:02.349" v="206" actId="20577"/>
          <ac:spMkLst>
            <pc:docMk/>
            <pc:sldMk cId="1303712584" sldId="333"/>
            <ac:spMk id="77" creationId="{00000000-0000-0000-0000-000000000000}"/>
          </ac:spMkLst>
        </pc:spChg>
      </pc:sldChg>
      <pc:sldChg chg="modSp">
        <pc:chgData name="Arpita Roy" userId="S::arpita@edunetfoundation.org::1a89f5ea-4173-41b8-bbd3-e7bd3860e0db" providerId="AD" clId="Web-{81F0173B-857F-4263-B563-F5095924F8BC}" dt="2022-04-08T04:49:10.036" v="208" actId="20577"/>
        <pc:sldMkLst>
          <pc:docMk/>
          <pc:sldMk cId="780886992" sldId="334"/>
        </pc:sldMkLst>
        <pc:spChg chg="mod">
          <ac:chgData name="Arpita Roy" userId="S::arpita@edunetfoundation.org::1a89f5ea-4173-41b8-bbd3-e7bd3860e0db" providerId="AD" clId="Web-{81F0173B-857F-4263-B563-F5095924F8BC}" dt="2022-04-08T04:49:10.036" v="208" actId="20577"/>
          <ac:spMkLst>
            <pc:docMk/>
            <pc:sldMk cId="780886992" sldId="334"/>
            <ac:spMk id="77" creationId="{00000000-0000-0000-0000-000000000000}"/>
          </ac:spMkLst>
        </pc:spChg>
      </pc:sldChg>
      <pc:sldChg chg="modSp">
        <pc:chgData name="Arpita Roy" userId="S::arpita@edunetfoundation.org::1a89f5ea-4173-41b8-bbd3-e7bd3860e0db" providerId="AD" clId="Web-{81F0173B-857F-4263-B563-F5095924F8BC}" dt="2022-04-08T04:49:30.553" v="209" actId="20577"/>
        <pc:sldMkLst>
          <pc:docMk/>
          <pc:sldMk cId="2606351973" sldId="335"/>
        </pc:sldMkLst>
        <pc:spChg chg="mod">
          <ac:chgData name="Arpita Roy" userId="S::arpita@edunetfoundation.org::1a89f5ea-4173-41b8-bbd3-e7bd3860e0db" providerId="AD" clId="Web-{81F0173B-857F-4263-B563-F5095924F8BC}" dt="2022-04-08T04:49:30.553" v="209" actId="20577"/>
          <ac:spMkLst>
            <pc:docMk/>
            <pc:sldMk cId="2606351973" sldId="335"/>
            <ac:spMk id="77" creationId="{00000000-0000-0000-0000-000000000000}"/>
          </ac:spMkLst>
        </pc:spChg>
      </pc:sldChg>
      <pc:sldChg chg="modSp">
        <pc:chgData name="Arpita Roy" userId="S::arpita@edunetfoundation.org::1a89f5ea-4173-41b8-bbd3-e7bd3860e0db" providerId="AD" clId="Web-{81F0173B-857F-4263-B563-F5095924F8BC}" dt="2022-04-08T05:24:36.576" v="282" actId="20577"/>
        <pc:sldMkLst>
          <pc:docMk/>
          <pc:sldMk cId="2635505598" sldId="336"/>
        </pc:sldMkLst>
        <pc:spChg chg="mod">
          <ac:chgData name="Arpita Roy" userId="S::arpita@edunetfoundation.org::1a89f5ea-4173-41b8-bbd3-e7bd3860e0db" providerId="AD" clId="Web-{81F0173B-857F-4263-B563-F5095924F8BC}" dt="2022-04-08T05:24:36.576" v="282" actId="20577"/>
          <ac:spMkLst>
            <pc:docMk/>
            <pc:sldMk cId="2635505598" sldId="336"/>
            <ac:spMk id="77" creationId="{00000000-0000-0000-0000-000000000000}"/>
          </ac:spMkLst>
        </pc:spChg>
      </pc:sldChg>
      <pc:sldChg chg="modSp">
        <pc:chgData name="Arpita Roy" userId="S::arpita@edunetfoundation.org::1a89f5ea-4173-41b8-bbd3-e7bd3860e0db" providerId="AD" clId="Web-{81F0173B-857F-4263-B563-F5095924F8BC}" dt="2022-04-08T05:34:45.920" v="294" actId="20577"/>
        <pc:sldMkLst>
          <pc:docMk/>
          <pc:sldMk cId="957368704" sldId="337"/>
        </pc:sldMkLst>
        <pc:spChg chg="mod">
          <ac:chgData name="Arpita Roy" userId="S::arpita@edunetfoundation.org::1a89f5ea-4173-41b8-bbd3-e7bd3860e0db" providerId="AD" clId="Web-{81F0173B-857F-4263-B563-F5095924F8BC}" dt="2022-04-08T05:34:45.920" v="294" actId="20577"/>
          <ac:spMkLst>
            <pc:docMk/>
            <pc:sldMk cId="957368704" sldId="337"/>
            <ac:spMk id="77" creationId="{00000000-0000-0000-0000-000000000000}"/>
          </ac:spMkLst>
        </pc:spChg>
      </pc:sldChg>
      <pc:sldChg chg="modSp">
        <pc:chgData name="Arpita Roy" userId="S::arpita@edunetfoundation.org::1a89f5ea-4173-41b8-bbd3-e7bd3860e0db" providerId="AD" clId="Web-{81F0173B-857F-4263-B563-F5095924F8BC}" dt="2022-04-08T05:25:59.828" v="293" actId="20577"/>
        <pc:sldMkLst>
          <pc:docMk/>
          <pc:sldMk cId="1120515428" sldId="338"/>
        </pc:sldMkLst>
        <pc:spChg chg="mod">
          <ac:chgData name="Arpita Roy" userId="S::arpita@edunetfoundation.org::1a89f5ea-4173-41b8-bbd3-e7bd3860e0db" providerId="AD" clId="Web-{81F0173B-857F-4263-B563-F5095924F8BC}" dt="2022-04-08T05:25:59.828" v="293" actId="20577"/>
          <ac:spMkLst>
            <pc:docMk/>
            <pc:sldMk cId="1120515428" sldId="338"/>
            <ac:spMk id="77" creationId="{00000000-0000-0000-0000-000000000000}"/>
          </ac:spMkLst>
        </pc:spChg>
      </pc:sldChg>
      <pc:sldChg chg="modSp">
        <pc:chgData name="Arpita Roy" userId="S::arpita@edunetfoundation.org::1a89f5ea-4173-41b8-bbd3-e7bd3860e0db" providerId="AD" clId="Web-{81F0173B-857F-4263-B563-F5095924F8BC}" dt="2022-04-08T05:24:28.513" v="281" actId="20577"/>
        <pc:sldMkLst>
          <pc:docMk/>
          <pc:sldMk cId="1114224250" sldId="339"/>
        </pc:sldMkLst>
        <pc:spChg chg="mod">
          <ac:chgData name="Arpita Roy" userId="S::arpita@edunetfoundation.org::1a89f5ea-4173-41b8-bbd3-e7bd3860e0db" providerId="AD" clId="Web-{81F0173B-857F-4263-B563-F5095924F8BC}" dt="2022-04-08T05:24:28.513" v="281" actId="20577"/>
          <ac:spMkLst>
            <pc:docMk/>
            <pc:sldMk cId="1114224250" sldId="339"/>
            <ac:spMk id="77" creationId="{00000000-0000-0000-0000-000000000000}"/>
          </ac:spMkLst>
        </pc:spChg>
      </pc:sldChg>
      <pc:sldChg chg="modSp">
        <pc:chgData name="Arpita Roy" userId="S::arpita@edunetfoundation.org::1a89f5ea-4173-41b8-bbd3-e7bd3860e0db" providerId="AD" clId="Web-{81F0173B-857F-4263-B563-F5095924F8BC}" dt="2022-04-08T05:25:52.187" v="290" actId="20577"/>
        <pc:sldMkLst>
          <pc:docMk/>
          <pc:sldMk cId="1042898255" sldId="340"/>
        </pc:sldMkLst>
        <pc:spChg chg="mod">
          <ac:chgData name="Arpita Roy" userId="S::arpita@edunetfoundation.org::1a89f5ea-4173-41b8-bbd3-e7bd3860e0db" providerId="AD" clId="Web-{81F0173B-857F-4263-B563-F5095924F8BC}" dt="2022-04-08T05:25:52.187" v="290" actId="20577"/>
          <ac:spMkLst>
            <pc:docMk/>
            <pc:sldMk cId="1042898255" sldId="340"/>
            <ac:spMk id="77" creationId="{00000000-0000-0000-0000-000000000000}"/>
          </ac:spMkLst>
        </pc:spChg>
      </pc:sldChg>
      <pc:sldChg chg="modSp">
        <pc:chgData name="Arpita Roy" userId="S::arpita@edunetfoundation.org::1a89f5ea-4173-41b8-bbd3-e7bd3860e0db" providerId="AD" clId="Web-{81F0173B-857F-4263-B563-F5095924F8BC}" dt="2022-04-08T05:25:22.483" v="287" actId="20577"/>
        <pc:sldMkLst>
          <pc:docMk/>
          <pc:sldMk cId="4236036103" sldId="342"/>
        </pc:sldMkLst>
        <pc:spChg chg="mod">
          <ac:chgData name="Arpita Roy" userId="S::arpita@edunetfoundation.org::1a89f5ea-4173-41b8-bbd3-e7bd3860e0db" providerId="AD" clId="Web-{81F0173B-857F-4263-B563-F5095924F8BC}" dt="2022-04-08T05:25:22.483" v="287" actId="20577"/>
          <ac:spMkLst>
            <pc:docMk/>
            <pc:sldMk cId="4236036103" sldId="342"/>
            <ac:spMk id="77" creationId="{00000000-0000-0000-0000-000000000000}"/>
          </ac:spMkLst>
        </pc:spChg>
      </pc:sldChg>
      <pc:sldChg chg="modSp">
        <pc:chgData name="Arpita Roy" userId="S::arpita@edunetfoundation.org::1a89f5ea-4173-41b8-bbd3-e7bd3860e0db" providerId="AD" clId="Web-{81F0173B-857F-4263-B563-F5095924F8BC}" dt="2022-04-08T05:14:25.310" v="278" actId="20577"/>
        <pc:sldMkLst>
          <pc:docMk/>
          <pc:sldMk cId="2713182702" sldId="343"/>
        </pc:sldMkLst>
        <pc:spChg chg="mod">
          <ac:chgData name="Arpita Roy" userId="S::arpita@edunetfoundation.org::1a89f5ea-4173-41b8-bbd3-e7bd3860e0db" providerId="AD" clId="Web-{81F0173B-857F-4263-B563-F5095924F8BC}" dt="2022-04-08T05:14:25.310" v="278" actId="20577"/>
          <ac:spMkLst>
            <pc:docMk/>
            <pc:sldMk cId="2713182702" sldId="343"/>
            <ac:spMk id="77" creationId="{00000000-0000-0000-0000-000000000000}"/>
          </ac:spMkLst>
        </pc:spChg>
      </pc:sldChg>
      <pc:sldChg chg="modSp">
        <pc:chgData name="Arpita Roy" userId="S::arpita@edunetfoundation.org::1a89f5ea-4173-41b8-bbd3-e7bd3860e0db" providerId="AD" clId="Web-{81F0173B-857F-4263-B563-F5095924F8BC}" dt="2022-04-08T04:56:58.377" v="242"/>
        <pc:sldMkLst>
          <pc:docMk/>
          <pc:sldMk cId="2956956460" sldId="344"/>
        </pc:sldMkLst>
        <pc:spChg chg="mod">
          <ac:chgData name="Arpita Roy" userId="S::arpita@edunetfoundation.org::1a89f5ea-4173-41b8-bbd3-e7bd3860e0db" providerId="AD" clId="Web-{81F0173B-857F-4263-B563-F5095924F8BC}" dt="2022-04-08T04:56:58.377" v="242"/>
          <ac:spMkLst>
            <pc:docMk/>
            <pc:sldMk cId="2956956460" sldId="344"/>
            <ac:spMk id="77" creationId="{00000000-0000-0000-0000-000000000000}"/>
          </ac:spMkLst>
        </pc:spChg>
      </pc:sldChg>
      <pc:sldChg chg="modSp">
        <pc:chgData name="Arpita Roy" userId="S::arpita@edunetfoundation.org::1a89f5ea-4173-41b8-bbd3-e7bd3860e0db" providerId="AD" clId="Web-{81F0173B-857F-4263-B563-F5095924F8BC}" dt="2022-04-08T05:14:04.341" v="273" actId="20577"/>
        <pc:sldMkLst>
          <pc:docMk/>
          <pc:sldMk cId="768666818" sldId="345"/>
        </pc:sldMkLst>
        <pc:spChg chg="mod">
          <ac:chgData name="Arpita Roy" userId="S::arpita@edunetfoundation.org::1a89f5ea-4173-41b8-bbd3-e7bd3860e0db" providerId="AD" clId="Web-{81F0173B-857F-4263-B563-F5095924F8BC}" dt="2022-04-08T05:14:04.341" v="273" actId="20577"/>
          <ac:spMkLst>
            <pc:docMk/>
            <pc:sldMk cId="768666818" sldId="345"/>
            <ac:spMk id="77" creationId="{00000000-0000-0000-0000-000000000000}"/>
          </ac:spMkLst>
        </pc:spChg>
      </pc:sldChg>
      <pc:sldChg chg="modSp">
        <pc:chgData name="Arpita Roy" userId="S::arpita@edunetfoundation.org::1a89f5ea-4173-41b8-bbd3-e7bd3860e0db" providerId="AD" clId="Web-{81F0173B-857F-4263-B563-F5095924F8BC}" dt="2022-04-08T05:09:55.709" v="265" actId="20577"/>
        <pc:sldMkLst>
          <pc:docMk/>
          <pc:sldMk cId="2979632027" sldId="346"/>
        </pc:sldMkLst>
        <pc:spChg chg="mod">
          <ac:chgData name="Arpita Roy" userId="S::arpita@edunetfoundation.org::1a89f5ea-4173-41b8-bbd3-e7bd3860e0db" providerId="AD" clId="Web-{81F0173B-857F-4263-B563-F5095924F8BC}" dt="2022-04-08T05:09:55.709" v="265" actId="20577"/>
          <ac:spMkLst>
            <pc:docMk/>
            <pc:sldMk cId="2979632027" sldId="346"/>
            <ac:spMk id="77" creationId="{00000000-0000-0000-0000-000000000000}"/>
          </ac:spMkLst>
        </pc:spChg>
      </pc:sldChg>
      <pc:sldChg chg="modSp">
        <pc:chgData name="Arpita Roy" userId="S::arpita@edunetfoundation.org::1a89f5ea-4173-41b8-bbd3-e7bd3860e0db" providerId="AD" clId="Web-{81F0173B-857F-4263-B563-F5095924F8BC}" dt="2022-04-08T05:09:47.100" v="263" actId="20577"/>
        <pc:sldMkLst>
          <pc:docMk/>
          <pc:sldMk cId="761722407" sldId="347"/>
        </pc:sldMkLst>
        <pc:spChg chg="mod">
          <ac:chgData name="Arpita Roy" userId="S::arpita@edunetfoundation.org::1a89f5ea-4173-41b8-bbd3-e7bd3860e0db" providerId="AD" clId="Web-{81F0173B-857F-4263-B563-F5095924F8BC}" dt="2022-04-08T05:09:47.100" v="263" actId="20577"/>
          <ac:spMkLst>
            <pc:docMk/>
            <pc:sldMk cId="761722407" sldId="347"/>
            <ac:spMk id="77" creationId="{00000000-0000-0000-0000-000000000000}"/>
          </ac:spMkLst>
        </pc:spChg>
      </pc:sldChg>
      <pc:sldChg chg="modSp">
        <pc:chgData name="Arpita Roy" userId="S::arpita@edunetfoundation.org::1a89f5ea-4173-41b8-bbd3-e7bd3860e0db" providerId="AD" clId="Web-{81F0173B-857F-4263-B563-F5095924F8BC}" dt="2022-04-08T05:09:24.521" v="261" actId="20577"/>
        <pc:sldMkLst>
          <pc:docMk/>
          <pc:sldMk cId="2487920652" sldId="348"/>
        </pc:sldMkLst>
        <pc:spChg chg="mod">
          <ac:chgData name="Arpita Roy" userId="S::arpita@edunetfoundation.org::1a89f5ea-4173-41b8-bbd3-e7bd3860e0db" providerId="AD" clId="Web-{81F0173B-857F-4263-B563-F5095924F8BC}" dt="2022-04-08T05:09:24.521" v="261" actId="20577"/>
          <ac:spMkLst>
            <pc:docMk/>
            <pc:sldMk cId="2487920652" sldId="348"/>
            <ac:spMk id="77" creationId="{00000000-0000-0000-0000-000000000000}"/>
          </ac:spMkLst>
        </pc:spChg>
      </pc:sldChg>
      <pc:sldChg chg="modSp">
        <pc:chgData name="Arpita Roy" userId="S::arpita@edunetfoundation.org::1a89f5ea-4173-41b8-bbd3-e7bd3860e0db" providerId="AD" clId="Web-{81F0173B-857F-4263-B563-F5095924F8BC}" dt="2022-04-08T05:04:12.529" v="254" actId="20577"/>
        <pc:sldMkLst>
          <pc:docMk/>
          <pc:sldMk cId="1692974492" sldId="349"/>
        </pc:sldMkLst>
        <pc:spChg chg="mod">
          <ac:chgData name="Arpita Roy" userId="S::arpita@edunetfoundation.org::1a89f5ea-4173-41b8-bbd3-e7bd3860e0db" providerId="AD" clId="Web-{81F0173B-857F-4263-B563-F5095924F8BC}" dt="2022-04-08T05:04:12.529" v="254" actId="20577"/>
          <ac:spMkLst>
            <pc:docMk/>
            <pc:sldMk cId="1692974492" sldId="349"/>
            <ac:spMk id="77" creationId="{00000000-0000-0000-0000-000000000000}"/>
          </ac:spMkLst>
        </pc:spChg>
      </pc:sldChg>
      <pc:sldChg chg="modSp">
        <pc:chgData name="Arpita Roy" userId="S::arpita@edunetfoundation.org::1a89f5ea-4173-41b8-bbd3-e7bd3860e0db" providerId="AD" clId="Web-{81F0173B-857F-4263-B563-F5095924F8BC}" dt="2022-04-08T05:02:52.214" v="248"/>
        <pc:sldMkLst>
          <pc:docMk/>
          <pc:sldMk cId="3236161917" sldId="350"/>
        </pc:sldMkLst>
        <pc:spChg chg="mod">
          <ac:chgData name="Arpita Roy" userId="S::arpita@edunetfoundation.org::1a89f5ea-4173-41b8-bbd3-e7bd3860e0db" providerId="AD" clId="Web-{81F0173B-857F-4263-B563-F5095924F8BC}" dt="2022-04-08T05:02:52.214" v="248"/>
          <ac:spMkLst>
            <pc:docMk/>
            <pc:sldMk cId="3236161917" sldId="350"/>
            <ac:spMk id="77" creationId="{00000000-0000-0000-0000-000000000000}"/>
          </ac:spMkLst>
        </pc:spChg>
      </pc:sldChg>
      <pc:sldChg chg="modSp">
        <pc:chgData name="Arpita Roy" userId="S::arpita@edunetfoundation.org::1a89f5ea-4173-41b8-bbd3-e7bd3860e0db" providerId="AD" clId="Web-{81F0173B-857F-4263-B563-F5095924F8BC}" dt="2022-04-08T04:50:42.211" v="217" actId="20577"/>
        <pc:sldMkLst>
          <pc:docMk/>
          <pc:sldMk cId="503766632" sldId="351"/>
        </pc:sldMkLst>
        <pc:spChg chg="mod">
          <ac:chgData name="Arpita Roy" userId="S::arpita@edunetfoundation.org::1a89f5ea-4173-41b8-bbd3-e7bd3860e0db" providerId="AD" clId="Web-{81F0173B-857F-4263-B563-F5095924F8BC}" dt="2022-04-08T04:50:42.211" v="217" actId="20577"/>
          <ac:spMkLst>
            <pc:docMk/>
            <pc:sldMk cId="503766632" sldId="351"/>
            <ac:spMk id="77" creationId="{00000000-0000-0000-0000-000000000000}"/>
          </ac:spMkLst>
        </pc:spChg>
      </pc:sldChg>
      <pc:sldChg chg="modSp">
        <pc:chgData name="Arpita Roy" userId="S::arpita@edunetfoundation.org::1a89f5ea-4173-41b8-bbd3-e7bd3860e0db" providerId="AD" clId="Web-{81F0173B-857F-4263-B563-F5095924F8BC}" dt="2022-04-08T04:56:37.032" v="237" actId="20577"/>
        <pc:sldMkLst>
          <pc:docMk/>
          <pc:sldMk cId="3152739438" sldId="352"/>
        </pc:sldMkLst>
        <pc:spChg chg="mod">
          <ac:chgData name="Arpita Roy" userId="S::arpita@edunetfoundation.org::1a89f5ea-4173-41b8-bbd3-e7bd3860e0db" providerId="AD" clId="Web-{81F0173B-857F-4263-B563-F5095924F8BC}" dt="2022-04-08T04:56:37.032" v="237" actId="20577"/>
          <ac:spMkLst>
            <pc:docMk/>
            <pc:sldMk cId="3152739438" sldId="352"/>
            <ac:spMk id="77" creationId="{00000000-0000-0000-0000-000000000000}"/>
          </ac:spMkLst>
        </pc:spChg>
      </pc:sldChg>
      <pc:sldChg chg="modSp">
        <pc:chgData name="Arpita Roy" userId="S::arpita@edunetfoundation.org::1a89f5ea-4173-41b8-bbd3-e7bd3860e0db" providerId="AD" clId="Web-{81F0173B-857F-4263-B563-F5095924F8BC}" dt="2022-04-08T04:56:16.547" v="236" actId="20577"/>
        <pc:sldMkLst>
          <pc:docMk/>
          <pc:sldMk cId="1605988285" sldId="353"/>
        </pc:sldMkLst>
        <pc:spChg chg="mod">
          <ac:chgData name="Arpita Roy" userId="S::arpita@edunetfoundation.org::1a89f5ea-4173-41b8-bbd3-e7bd3860e0db" providerId="AD" clId="Web-{81F0173B-857F-4263-B563-F5095924F8BC}" dt="2022-04-08T04:56:16.547" v="236" actId="20577"/>
          <ac:spMkLst>
            <pc:docMk/>
            <pc:sldMk cId="1605988285" sldId="353"/>
            <ac:spMk id="75" creationId="{00000000-0000-0000-0000-000000000000}"/>
          </ac:spMkLst>
        </pc:spChg>
        <pc:spChg chg="mod">
          <ac:chgData name="Arpita Roy" userId="S::arpita@edunetfoundation.org::1a89f5ea-4173-41b8-bbd3-e7bd3860e0db" providerId="AD" clId="Web-{81F0173B-857F-4263-B563-F5095924F8BC}" dt="2022-04-08T04:56:11.079" v="234" actId="20577"/>
          <ac:spMkLst>
            <pc:docMk/>
            <pc:sldMk cId="1605988285" sldId="353"/>
            <ac:spMk id="77" creationId="{00000000-0000-0000-0000-000000000000}"/>
          </ac:spMkLst>
        </pc:spChg>
      </pc:sldChg>
      <pc:sldChg chg="modSp">
        <pc:chgData name="Arpita Roy" userId="S::arpita@edunetfoundation.org::1a89f5ea-4173-41b8-bbd3-e7bd3860e0db" providerId="AD" clId="Web-{81F0173B-857F-4263-B563-F5095924F8BC}" dt="2022-04-08T04:51:50.212" v="221" actId="20577"/>
        <pc:sldMkLst>
          <pc:docMk/>
          <pc:sldMk cId="1163748300" sldId="354"/>
        </pc:sldMkLst>
        <pc:spChg chg="mod">
          <ac:chgData name="Arpita Roy" userId="S::arpita@edunetfoundation.org::1a89f5ea-4173-41b8-bbd3-e7bd3860e0db" providerId="AD" clId="Web-{81F0173B-857F-4263-B563-F5095924F8BC}" dt="2022-04-08T04:51:50.212" v="221" actId="20577"/>
          <ac:spMkLst>
            <pc:docMk/>
            <pc:sldMk cId="1163748300" sldId="354"/>
            <ac:spMk id="77" creationId="{00000000-0000-0000-0000-000000000000}"/>
          </ac:spMkLst>
        </pc:spChg>
      </pc:sldChg>
      <pc:sldChg chg="modSp">
        <pc:chgData name="Arpita Roy" userId="S::arpita@edunetfoundation.org::1a89f5ea-4173-41b8-bbd3-e7bd3860e0db" providerId="AD" clId="Web-{81F0173B-857F-4263-B563-F5095924F8BC}" dt="2022-04-08T04:50:57.992" v="219" actId="20577"/>
        <pc:sldMkLst>
          <pc:docMk/>
          <pc:sldMk cId="553856230" sldId="355"/>
        </pc:sldMkLst>
        <pc:spChg chg="mod">
          <ac:chgData name="Arpita Roy" userId="S::arpita@edunetfoundation.org::1a89f5ea-4173-41b8-bbd3-e7bd3860e0db" providerId="AD" clId="Web-{81F0173B-857F-4263-B563-F5095924F8BC}" dt="2022-04-08T04:50:57.992" v="219" actId="20577"/>
          <ac:spMkLst>
            <pc:docMk/>
            <pc:sldMk cId="553856230" sldId="355"/>
            <ac:spMk id="77" creationId="{00000000-0000-0000-0000-000000000000}"/>
          </ac:spMkLst>
        </pc:spChg>
      </pc:sldChg>
      <pc:sldChg chg="modSp">
        <pc:chgData name="Arpita Roy" userId="S::arpita@edunetfoundation.org::1a89f5ea-4173-41b8-bbd3-e7bd3860e0db" providerId="AD" clId="Web-{81F0173B-857F-4263-B563-F5095924F8BC}" dt="2022-04-08T04:50:47.289" v="218" actId="20577"/>
        <pc:sldMkLst>
          <pc:docMk/>
          <pc:sldMk cId="3841991186" sldId="356"/>
        </pc:sldMkLst>
        <pc:spChg chg="mod">
          <ac:chgData name="Arpita Roy" userId="S::arpita@edunetfoundation.org::1a89f5ea-4173-41b8-bbd3-e7bd3860e0db" providerId="AD" clId="Web-{81F0173B-857F-4263-B563-F5095924F8BC}" dt="2022-04-08T04:50:47.289" v="218" actId="20577"/>
          <ac:spMkLst>
            <pc:docMk/>
            <pc:sldMk cId="3841991186" sldId="356"/>
            <ac:spMk id="77" creationId="{00000000-0000-0000-0000-000000000000}"/>
          </ac:spMkLst>
        </pc:spChg>
      </pc:sldChg>
      <pc:sldChg chg="modSp">
        <pc:chgData name="Arpita Roy" userId="S::arpita@edunetfoundation.org::1a89f5ea-4173-41b8-bbd3-e7bd3860e0db" providerId="AD" clId="Web-{81F0173B-857F-4263-B563-F5095924F8BC}" dt="2022-04-08T04:50:13.804" v="214" actId="20577"/>
        <pc:sldMkLst>
          <pc:docMk/>
          <pc:sldMk cId="3221813268" sldId="357"/>
        </pc:sldMkLst>
        <pc:spChg chg="mod">
          <ac:chgData name="Arpita Roy" userId="S::arpita@edunetfoundation.org::1a89f5ea-4173-41b8-bbd3-e7bd3860e0db" providerId="AD" clId="Web-{81F0173B-857F-4263-B563-F5095924F8BC}" dt="2022-04-08T04:50:13.804" v="214" actId="20577"/>
          <ac:spMkLst>
            <pc:docMk/>
            <pc:sldMk cId="3221813268" sldId="357"/>
            <ac:spMk id="77" creationId="{00000000-0000-0000-0000-000000000000}"/>
          </ac:spMkLst>
        </pc:spChg>
      </pc:sldChg>
      <pc:sldChg chg="modSp">
        <pc:chgData name="Arpita Roy" userId="S::arpita@edunetfoundation.org::1a89f5ea-4173-41b8-bbd3-e7bd3860e0db" providerId="AD" clId="Web-{81F0173B-857F-4263-B563-F5095924F8BC}" dt="2022-04-08T04:50:27.023" v="216" actId="20577"/>
        <pc:sldMkLst>
          <pc:docMk/>
          <pc:sldMk cId="596703510" sldId="358"/>
        </pc:sldMkLst>
        <pc:spChg chg="mod">
          <ac:chgData name="Arpita Roy" userId="S::arpita@edunetfoundation.org::1a89f5ea-4173-41b8-bbd3-e7bd3860e0db" providerId="AD" clId="Web-{81F0173B-857F-4263-B563-F5095924F8BC}" dt="2022-04-08T04:50:27.023" v="216" actId="20577"/>
          <ac:spMkLst>
            <pc:docMk/>
            <pc:sldMk cId="596703510" sldId="358"/>
            <ac:spMk id="77" creationId="{00000000-0000-0000-0000-000000000000}"/>
          </ac:spMkLst>
        </pc:spChg>
      </pc:sldChg>
      <pc:sldChg chg="modSp">
        <pc:chgData name="Arpita Roy" userId="S::arpita@edunetfoundation.org::1a89f5ea-4173-41b8-bbd3-e7bd3860e0db" providerId="AD" clId="Web-{81F0173B-857F-4263-B563-F5095924F8BC}" dt="2022-04-08T05:35:52.562" v="304" actId="20577"/>
        <pc:sldMkLst>
          <pc:docMk/>
          <pc:sldMk cId="305155522" sldId="363"/>
        </pc:sldMkLst>
        <pc:spChg chg="mod">
          <ac:chgData name="Arpita Roy" userId="S::arpita@edunetfoundation.org::1a89f5ea-4173-41b8-bbd3-e7bd3860e0db" providerId="AD" clId="Web-{81F0173B-857F-4263-B563-F5095924F8BC}" dt="2022-04-08T05:35:52.562" v="304" actId="20577"/>
          <ac:spMkLst>
            <pc:docMk/>
            <pc:sldMk cId="305155522" sldId="363"/>
            <ac:spMk id="77" creationId="{00000000-0000-0000-0000-000000000000}"/>
          </ac:spMkLst>
        </pc:spChg>
      </pc:sldChg>
      <pc:sldChg chg="modSp">
        <pc:chgData name="Arpita Roy" userId="S::arpita@edunetfoundation.org::1a89f5ea-4173-41b8-bbd3-e7bd3860e0db" providerId="AD" clId="Web-{81F0173B-857F-4263-B563-F5095924F8BC}" dt="2022-04-08T05:35:35.280" v="299" actId="20577"/>
        <pc:sldMkLst>
          <pc:docMk/>
          <pc:sldMk cId="3552491677" sldId="364"/>
        </pc:sldMkLst>
        <pc:spChg chg="mod">
          <ac:chgData name="Arpita Roy" userId="S::arpita@edunetfoundation.org::1a89f5ea-4173-41b8-bbd3-e7bd3860e0db" providerId="AD" clId="Web-{81F0173B-857F-4263-B563-F5095924F8BC}" dt="2022-04-08T05:35:35.280" v="299" actId="20577"/>
          <ac:spMkLst>
            <pc:docMk/>
            <pc:sldMk cId="3552491677" sldId="364"/>
            <ac:spMk id="77" creationId="{00000000-0000-0000-0000-000000000000}"/>
          </ac:spMkLst>
        </pc:spChg>
      </pc:sldChg>
      <pc:sldChg chg="modSp">
        <pc:chgData name="Arpita Roy" userId="S::arpita@edunetfoundation.org::1a89f5ea-4173-41b8-bbd3-e7bd3860e0db" providerId="AD" clId="Web-{81F0173B-857F-4263-B563-F5095924F8BC}" dt="2022-04-08T05:36:04.125" v="307" actId="20577"/>
        <pc:sldMkLst>
          <pc:docMk/>
          <pc:sldMk cId="3921672346" sldId="365"/>
        </pc:sldMkLst>
        <pc:spChg chg="mod">
          <ac:chgData name="Arpita Roy" userId="S::arpita@edunetfoundation.org::1a89f5ea-4173-41b8-bbd3-e7bd3860e0db" providerId="AD" clId="Web-{81F0173B-857F-4263-B563-F5095924F8BC}" dt="2022-04-08T05:36:04.125" v="307" actId="20577"/>
          <ac:spMkLst>
            <pc:docMk/>
            <pc:sldMk cId="3921672346" sldId="365"/>
            <ac:spMk id="77" creationId="{00000000-0000-0000-0000-000000000000}"/>
          </ac:spMkLst>
        </pc:spChg>
      </pc:sldChg>
      <pc:sldChg chg="modSp">
        <pc:chgData name="Arpita Roy" userId="S::arpita@edunetfoundation.org::1a89f5ea-4173-41b8-bbd3-e7bd3860e0db" providerId="AD" clId="Web-{81F0173B-857F-4263-B563-F5095924F8BC}" dt="2022-04-08T05:36:25.094" v="310" actId="20577"/>
        <pc:sldMkLst>
          <pc:docMk/>
          <pc:sldMk cId="41078621" sldId="366"/>
        </pc:sldMkLst>
        <pc:spChg chg="mod">
          <ac:chgData name="Arpita Roy" userId="S::arpita@edunetfoundation.org::1a89f5ea-4173-41b8-bbd3-e7bd3860e0db" providerId="AD" clId="Web-{81F0173B-857F-4263-B563-F5095924F8BC}" dt="2022-04-08T05:36:25.094" v="310" actId="20577"/>
          <ac:spMkLst>
            <pc:docMk/>
            <pc:sldMk cId="41078621" sldId="366"/>
            <ac:spMk id="77" creationId="{00000000-0000-0000-0000-000000000000}"/>
          </ac:spMkLst>
        </pc:spChg>
      </pc:sldChg>
      <pc:sldChg chg="modSp">
        <pc:chgData name="Arpita Roy" userId="S::arpita@edunetfoundation.org::1a89f5ea-4173-41b8-bbd3-e7bd3860e0db" providerId="AD" clId="Web-{81F0173B-857F-4263-B563-F5095924F8BC}" dt="2022-04-08T05:36:38.923" v="313" actId="20577"/>
        <pc:sldMkLst>
          <pc:docMk/>
          <pc:sldMk cId="492151219" sldId="367"/>
        </pc:sldMkLst>
        <pc:spChg chg="mod">
          <ac:chgData name="Arpita Roy" userId="S::arpita@edunetfoundation.org::1a89f5ea-4173-41b8-bbd3-e7bd3860e0db" providerId="AD" clId="Web-{81F0173B-857F-4263-B563-F5095924F8BC}" dt="2022-04-08T05:36:38.923" v="313" actId="20577"/>
          <ac:spMkLst>
            <pc:docMk/>
            <pc:sldMk cId="492151219" sldId="367"/>
            <ac:spMk id="77" creationId="{00000000-0000-0000-0000-000000000000}"/>
          </ac:spMkLst>
        </pc:spChg>
      </pc:sldChg>
      <pc:sldChg chg="modSp">
        <pc:chgData name="Arpita Roy" userId="S::arpita@edunetfoundation.org::1a89f5ea-4173-41b8-bbd3-e7bd3860e0db" providerId="AD" clId="Web-{81F0173B-857F-4263-B563-F5095924F8BC}" dt="2022-04-08T05:37:14.127" v="317" actId="20577"/>
        <pc:sldMkLst>
          <pc:docMk/>
          <pc:sldMk cId="769848068" sldId="368"/>
        </pc:sldMkLst>
        <pc:spChg chg="mod">
          <ac:chgData name="Arpita Roy" userId="S::arpita@edunetfoundation.org::1a89f5ea-4173-41b8-bbd3-e7bd3860e0db" providerId="AD" clId="Web-{81F0173B-857F-4263-B563-F5095924F8BC}" dt="2022-04-08T05:37:14.127" v="317" actId="20577"/>
          <ac:spMkLst>
            <pc:docMk/>
            <pc:sldMk cId="769848068" sldId="368"/>
            <ac:spMk id="77" creationId="{00000000-0000-0000-0000-000000000000}"/>
          </ac:spMkLst>
        </pc:spChg>
      </pc:sldChg>
      <pc:sldChg chg="modSp">
        <pc:chgData name="Arpita Roy" userId="S::arpita@edunetfoundation.org::1a89f5ea-4173-41b8-bbd3-e7bd3860e0db" providerId="AD" clId="Web-{81F0173B-857F-4263-B563-F5095924F8BC}" dt="2022-04-08T05:37:39.080" v="320" actId="20577"/>
        <pc:sldMkLst>
          <pc:docMk/>
          <pc:sldMk cId="2322894925" sldId="369"/>
        </pc:sldMkLst>
        <pc:spChg chg="mod">
          <ac:chgData name="Arpita Roy" userId="S::arpita@edunetfoundation.org::1a89f5ea-4173-41b8-bbd3-e7bd3860e0db" providerId="AD" clId="Web-{81F0173B-857F-4263-B563-F5095924F8BC}" dt="2022-04-08T05:37:39.080" v="320" actId="20577"/>
          <ac:spMkLst>
            <pc:docMk/>
            <pc:sldMk cId="2322894925" sldId="369"/>
            <ac:spMk id="77" creationId="{00000000-0000-0000-0000-000000000000}"/>
          </ac:spMkLst>
        </pc:spChg>
      </pc:sldChg>
      <pc:sldChg chg="modSp">
        <pc:chgData name="Arpita Roy" userId="S::arpita@edunetfoundation.org::1a89f5ea-4173-41b8-bbd3-e7bd3860e0db" providerId="AD" clId="Web-{81F0173B-857F-4263-B563-F5095924F8BC}" dt="2022-04-08T05:37:53.190" v="323" actId="20577"/>
        <pc:sldMkLst>
          <pc:docMk/>
          <pc:sldMk cId="284598826" sldId="370"/>
        </pc:sldMkLst>
        <pc:spChg chg="mod">
          <ac:chgData name="Arpita Roy" userId="S::arpita@edunetfoundation.org::1a89f5ea-4173-41b8-bbd3-e7bd3860e0db" providerId="AD" clId="Web-{81F0173B-857F-4263-B563-F5095924F8BC}" dt="2022-04-08T05:37:53.190" v="323" actId="20577"/>
          <ac:spMkLst>
            <pc:docMk/>
            <pc:sldMk cId="284598826" sldId="370"/>
            <ac:spMk id="77" creationId="{00000000-0000-0000-0000-000000000000}"/>
          </ac:spMkLst>
        </pc:spChg>
      </pc:sldChg>
      <pc:sldChg chg="modSp">
        <pc:chgData name="Arpita Roy" userId="S::arpita@edunetfoundation.org::1a89f5ea-4173-41b8-bbd3-e7bd3860e0db" providerId="AD" clId="Web-{81F0173B-857F-4263-B563-F5095924F8BC}" dt="2022-04-08T05:38:07.597" v="326" actId="20577"/>
        <pc:sldMkLst>
          <pc:docMk/>
          <pc:sldMk cId="3668783561" sldId="371"/>
        </pc:sldMkLst>
        <pc:spChg chg="mod">
          <ac:chgData name="Arpita Roy" userId="S::arpita@edunetfoundation.org::1a89f5ea-4173-41b8-bbd3-e7bd3860e0db" providerId="AD" clId="Web-{81F0173B-857F-4263-B563-F5095924F8BC}" dt="2022-04-08T05:38:07.597" v="326" actId="20577"/>
          <ac:spMkLst>
            <pc:docMk/>
            <pc:sldMk cId="3668783561" sldId="371"/>
            <ac:spMk id="77" creationId="{00000000-0000-0000-0000-000000000000}"/>
          </ac:spMkLst>
        </pc:spChg>
      </pc:sldChg>
      <pc:sldChg chg="modSp">
        <pc:chgData name="Arpita Roy" userId="S::arpita@edunetfoundation.org::1a89f5ea-4173-41b8-bbd3-e7bd3860e0db" providerId="AD" clId="Web-{81F0173B-857F-4263-B563-F5095924F8BC}" dt="2022-04-08T05:38:41.301" v="329" actId="20577"/>
        <pc:sldMkLst>
          <pc:docMk/>
          <pc:sldMk cId="3475343351" sldId="372"/>
        </pc:sldMkLst>
        <pc:spChg chg="mod">
          <ac:chgData name="Arpita Roy" userId="S::arpita@edunetfoundation.org::1a89f5ea-4173-41b8-bbd3-e7bd3860e0db" providerId="AD" clId="Web-{81F0173B-857F-4263-B563-F5095924F8BC}" dt="2022-04-08T05:38:41.301" v="329" actId="20577"/>
          <ac:spMkLst>
            <pc:docMk/>
            <pc:sldMk cId="3475343351" sldId="372"/>
            <ac:spMk id="77" creationId="{00000000-0000-0000-0000-000000000000}"/>
          </ac:spMkLst>
        </pc:spChg>
      </pc:sldChg>
      <pc:sldChg chg="modSp">
        <pc:chgData name="Arpita Roy" userId="S::arpita@edunetfoundation.org::1a89f5ea-4173-41b8-bbd3-e7bd3860e0db" providerId="AD" clId="Web-{81F0173B-857F-4263-B563-F5095924F8BC}" dt="2022-04-08T05:40:00.397" v="340" actId="20577"/>
        <pc:sldMkLst>
          <pc:docMk/>
          <pc:sldMk cId="1851423683" sldId="373"/>
        </pc:sldMkLst>
        <pc:spChg chg="mod">
          <ac:chgData name="Arpita Roy" userId="S::arpita@edunetfoundation.org::1a89f5ea-4173-41b8-bbd3-e7bd3860e0db" providerId="AD" clId="Web-{81F0173B-857F-4263-B563-F5095924F8BC}" dt="2022-04-08T05:40:00.397" v="340" actId="20577"/>
          <ac:spMkLst>
            <pc:docMk/>
            <pc:sldMk cId="1851423683" sldId="373"/>
            <ac:spMk id="77" creationId="{00000000-0000-0000-0000-000000000000}"/>
          </ac:spMkLst>
        </pc:spChg>
      </pc:sldChg>
      <pc:sldChg chg="modSp">
        <pc:chgData name="Arpita Roy" userId="S::arpita@edunetfoundation.org::1a89f5ea-4173-41b8-bbd3-e7bd3860e0db" providerId="AD" clId="Web-{81F0173B-857F-4263-B563-F5095924F8BC}" dt="2022-04-08T05:41:11.852" v="345" actId="20577"/>
        <pc:sldMkLst>
          <pc:docMk/>
          <pc:sldMk cId="3913951520" sldId="374"/>
        </pc:sldMkLst>
        <pc:spChg chg="mod">
          <ac:chgData name="Arpita Roy" userId="S::arpita@edunetfoundation.org::1a89f5ea-4173-41b8-bbd3-e7bd3860e0db" providerId="AD" clId="Web-{81F0173B-857F-4263-B563-F5095924F8BC}" dt="2022-04-08T05:41:11.852" v="345" actId="20577"/>
          <ac:spMkLst>
            <pc:docMk/>
            <pc:sldMk cId="3913951520" sldId="374"/>
            <ac:spMk id="77" creationId="{00000000-0000-0000-0000-000000000000}"/>
          </ac:spMkLst>
        </pc:spChg>
      </pc:sldChg>
      <pc:sldChg chg="modSp">
        <pc:chgData name="Arpita Roy" userId="S::arpita@edunetfoundation.org::1a89f5ea-4173-41b8-bbd3-e7bd3860e0db" providerId="AD" clId="Web-{81F0173B-857F-4263-B563-F5095924F8BC}" dt="2022-04-08T05:49:13.286" v="348" actId="20577"/>
        <pc:sldMkLst>
          <pc:docMk/>
          <pc:sldMk cId="2469422046" sldId="375"/>
        </pc:sldMkLst>
        <pc:spChg chg="mod">
          <ac:chgData name="Arpita Roy" userId="S::arpita@edunetfoundation.org::1a89f5ea-4173-41b8-bbd3-e7bd3860e0db" providerId="AD" clId="Web-{81F0173B-857F-4263-B563-F5095924F8BC}" dt="2022-04-08T05:49:13.286" v="348" actId="20577"/>
          <ac:spMkLst>
            <pc:docMk/>
            <pc:sldMk cId="2469422046" sldId="375"/>
            <ac:spMk id="77" creationId="{00000000-0000-0000-0000-000000000000}"/>
          </ac:spMkLst>
        </pc:spChg>
      </pc:sldChg>
      <pc:sldChg chg="modSp">
        <pc:chgData name="Arpita Roy" userId="S::arpita@edunetfoundation.org::1a89f5ea-4173-41b8-bbd3-e7bd3860e0db" providerId="AD" clId="Web-{81F0173B-857F-4263-B563-F5095924F8BC}" dt="2022-04-08T05:49:19.130" v="351" actId="20577"/>
        <pc:sldMkLst>
          <pc:docMk/>
          <pc:sldMk cId="392336813" sldId="376"/>
        </pc:sldMkLst>
        <pc:spChg chg="mod">
          <ac:chgData name="Arpita Roy" userId="S::arpita@edunetfoundation.org::1a89f5ea-4173-41b8-bbd3-e7bd3860e0db" providerId="AD" clId="Web-{81F0173B-857F-4263-B563-F5095924F8BC}" dt="2022-04-08T05:49:19.130" v="351" actId="20577"/>
          <ac:spMkLst>
            <pc:docMk/>
            <pc:sldMk cId="392336813" sldId="376"/>
            <ac:spMk id="77" creationId="{00000000-0000-0000-0000-000000000000}"/>
          </ac:spMkLst>
        </pc:spChg>
      </pc:sldChg>
      <pc:sldChg chg="modSp">
        <pc:chgData name="Arpita Roy" userId="S::arpita@edunetfoundation.org::1a89f5ea-4173-41b8-bbd3-e7bd3860e0db" providerId="AD" clId="Web-{81F0173B-857F-4263-B563-F5095924F8BC}" dt="2022-04-08T05:49:24.442" v="354" actId="20577"/>
        <pc:sldMkLst>
          <pc:docMk/>
          <pc:sldMk cId="2117138564" sldId="377"/>
        </pc:sldMkLst>
        <pc:spChg chg="mod">
          <ac:chgData name="Arpita Roy" userId="S::arpita@edunetfoundation.org::1a89f5ea-4173-41b8-bbd3-e7bd3860e0db" providerId="AD" clId="Web-{81F0173B-857F-4263-B563-F5095924F8BC}" dt="2022-04-08T05:49:24.442" v="354" actId="20577"/>
          <ac:spMkLst>
            <pc:docMk/>
            <pc:sldMk cId="2117138564" sldId="377"/>
            <ac:spMk id="77" creationId="{00000000-0000-0000-0000-000000000000}"/>
          </ac:spMkLst>
        </pc:spChg>
      </pc:sldChg>
      <pc:sldChg chg="modSp">
        <pc:chgData name="Arpita Roy" userId="S::arpita@edunetfoundation.org::1a89f5ea-4173-41b8-bbd3-e7bd3860e0db" providerId="AD" clId="Web-{81F0173B-857F-4263-B563-F5095924F8BC}" dt="2022-04-08T05:49:29.083" v="356" actId="20577"/>
        <pc:sldMkLst>
          <pc:docMk/>
          <pc:sldMk cId="3189196007" sldId="378"/>
        </pc:sldMkLst>
        <pc:spChg chg="mod">
          <ac:chgData name="Arpita Roy" userId="S::arpita@edunetfoundation.org::1a89f5ea-4173-41b8-bbd3-e7bd3860e0db" providerId="AD" clId="Web-{81F0173B-857F-4263-B563-F5095924F8BC}" dt="2022-04-08T05:49:29.083" v="356" actId="20577"/>
          <ac:spMkLst>
            <pc:docMk/>
            <pc:sldMk cId="3189196007" sldId="378"/>
            <ac:spMk id="77" creationId="{00000000-0000-0000-0000-000000000000}"/>
          </ac:spMkLst>
        </pc:spChg>
      </pc:sldChg>
      <pc:sldChg chg="modSp">
        <pc:chgData name="Arpita Roy" userId="S::arpita@edunetfoundation.org::1a89f5ea-4173-41b8-bbd3-e7bd3860e0db" providerId="AD" clId="Web-{81F0173B-857F-4263-B563-F5095924F8BC}" dt="2022-04-08T05:49:35.521" v="359" actId="20577"/>
        <pc:sldMkLst>
          <pc:docMk/>
          <pc:sldMk cId="2383327660" sldId="379"/>
        </pc:sldMkLst>
        <pc:spChg chg="mod">
          <ac:chgData name="Arpita Roy" userId="S::arpita@edunetfoundation.org::1a89f5ea-4173-41b8-bbd3-e7bd3860e0db" providerId="AD" clId="Web-{81F0173B-857F-4263-B563-F5095924F8BC}" dt="2022-04-08T05:49:35.521" v="359" actId="20577"/>
          <ac:spMkLst>
            <pc:docMk/>
            <pc:sldMk cId="2383327660" sldId="379"/>
            <ac:spMk id="77" creationId="{00000000-0000-0000-0000-000000000000}"/>
          </ac:spMkLst>
        </pc:spChg>
      </pc:sldChg>
      <pc:sldChg chg="modSp">
        <pc:chgData name="Arpita Roy" userId="S::arpita@edunetfoundation.org::1a89f5ea-4173-41b8-bbd3-e7bd3860e0db" providerId="AD" clId="Web-{81F0173B-857F-4263-B563-F5095924F8BC}" dt="2022-04-08T05:49:40.755" v="362" actId="20577"/>
        <pc:sldMkLst>
          <pc:docMk/>
          <pc:sldMk cId="590278379" sldId="380"/>
        </pc:sldMkLst>
        <pc:spChg chg="mod">
          <ac:chgData name="Arpita Roy" userId="S::arpita@edunetfoundation.org::1a89f5ea-4173-41b8-bbd3-e7bd3860e0db" providerId="AD" clId="Web-{81F0173B-857F-4263-B563-F5095924F8BC}" dt="2022-04-08T05:49:40.755" v="362" actId="20577"/>
          <ac:spMkLst>
            <pc:docMk/>
            <pc:sldMk cId="590278379" sldId="380"/>
            <ac:spMk id="7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tutorialspoint.com/internet_technologies/internet_overview.htm/"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Title - The learning outcome</a:t>
            </a:r>
            <a:endParaRPr/>
          </a:p>
          <a:p>
            <a:pPr marL="0" lvl="0" indent="0" algn="l" rtl="0">
              <a:spcBef>
                <a:spcPts val="0"/>
              </a:spcBef>
              <a:spcAft>
                <a:spcPts val="0"/>
              </a:spcAft>
              <a:buNone/>
            </a:pPr>
            <a:r>
              <a:rPr lang="en"/>
              <a:t>Subtitle - Duration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07877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80197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494429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29651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544066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96553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99107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66048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1568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22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2821f090c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2821f090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the parent topics one by one. This particular learning outcome has 4 parent topics.</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893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46393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2035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9989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656538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33019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01453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690033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55053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82684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12559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0691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083978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791520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113856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49241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20887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dirty="0"/>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dirty="0"/>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08655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dirty="0"/>
          </a:p>
          <a:p>
            <a:pPr marL="0" lvl="0" indent="0" algn="l" rtl="0">
              <a:spcBef>
                <a:spcPts val="0"/>
              </a:spcBef>
              <a:spcAft>
                <a:spcPts val="0"/>
              </a:spcAft>
              <a:buNone/>
            </a:pPr>
            <a:r>
              <a:rPr lang="en" dirty="0"/>
              <a:t>Title - Parent Topic</a:t>
            </a:r>
            <a:endParaRPr dirty="0"/>
          </a:p>
          <a:p>
            <a:pPr marL="0" lvl="0" indent="0" algn="l" rtl="0">
              <a:spcBef>
                <a:spcPts val="0"/>
              </a:spcBef>
              <a:spcAft>
                <a:spcPts val="0"/>
              </a:spcAft>
              <a:buNone/>
            </a:pPr>
            <a:r>
              <a:rPr lang="en" dirty="0"/>
              <a:t>Subtitle - Subtopic 1 </a:t>
            </a:r>
            <a:endParaRPr dirty="0"/>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9754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617321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537422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52902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08311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6903876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872396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08645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10366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722552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854774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595509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062482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934303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19454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3927807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440000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794942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587336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865291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698824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4575866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45868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706351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86752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7495168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2316393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74280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0347331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3644829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6294274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8692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531918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66356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021432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159530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577367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52406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114709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5799937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15954752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919272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6757269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054335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42543114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694234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4739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2855312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662960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1640948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3650034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357656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2578125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8406822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7358558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785838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2920684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Left (White Color space):</a:t>
            </a:r>
            <a:endParaRPr/>
          </a:p>
          <a:p>
            <a:pPr marL="0" lvl="0" indent="0" algn="l" rtl="0">
              <a:spcBef>
                <a:spcPts val="0"/>
              </a:spcBef>
              <a:spcAft>
                <a:spcPts val="0"/>
              </a:spcAft>
              <a:buNone/>
            </a:pPr>
            <a:r>
              <a:rPr lang="en"/>
              <a:t>Title - Parent Topic</a:t>
            </a:r>
            <a:endParaRPr/>
          </a:p>
          <a:p>
            <a:pPr marL="0" lvl="0" indent="0" algn="l" rtl="0">
              <a:spcBef>
                <a:spcPts val="0"/>
              </a:spcBef>
              <a:spcAft>
                <a:spcPts val="0"/>
              </a:spcAft>
              <a:buNone/>
            </a:pPr>
            <a:r>
              <a:rPr lang="en"/>
              <a:t>Subtitle - Subtopic 1 </a:t>
            </a:r>
            <a:endParaRPr/>
          </a:p>
          <a:p>
            <a:pPr marL="0" lvl="0" indent="0" algn="l" rtl="0">
              <a:spcBef>
                <a:spcPts val="0"/>
              </a:spcBef>
              <a:spcAft>
                <a:spcPts val="0"/>
              </a:spcAft>
              <a:buNone/>
            </a:pPr>
            <a:r>
              <a:rPr lang="en"/>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Right (Grey Color Space):</a:t>
            </a:r>
            <a:endParaRPr/>
          </a:p>
          <a:p>
            <a:pPr marL="0" lvl="0" indent="0" algn="l" rtl="0">
              <a:spcBef>
                <a:spcPts val="0"/>
              </a:spcBef>
              <a:spcAft>
                <a:spcPts val="0"/>
              </a:spcAft>
              <a:buNone/>
            </a:pPr>
            <a:r>
              <a:rPr lang="en"/>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a:t>Put reference links in Speaker Notes</a:t>
            </a:r>
            <a:endParaRPr/>
          </a:p>
          <a:p>
            <a:pPr marL="0" lvl="0" indent="0" algn="l" rtl="0">
              <a:spcBef>
                <a:spcPts val="0"/>
              </a:spcBef>
              <a:spcAft>
                <a:spcPts val="0"/>
              </a:spcAft>
              <a:buNone/>
            </a:pPr>
            <a:endParaRPr/>
          </a:p>
          <a:p>
            <a:pPr marL="0" lvl="0" indent="0" algn="l" rtl="0">
              <a:spcBef>
                <a:spcPts val="0"/>
              </a:spcBef>
              <a:spcAft>
                <a:spcPts val="0"/>
              </a:spcAft>
              <a:buNone/>
            </a:pPr>
            <a:r>
              <a:rPr lang="en"/>
              <a:t>Reference: </a:t>
            </a:r>
            <a:endParaRPr/>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9232728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10068797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2821f090c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2821f09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Left (White Color space):</a:t>
            </a:r>
            <a:endParaRPr/>
          </a:p>
          <a:p>
            <a:pPr marL="0" lvl="0" indent="0" algn="l" rtl="0">
              <a:spcBef>
                <a:spcPts val="0"/>
              </a:spcBef>
              <a:spcAft>
                <a:spcPts val="0"/>
              </a:spcAft>
              <a:buNone/>
            </a:pPr>
            <a:r>
              <a:rPr lang="en" dirty="0"/>
              <a:t>Title - Parent Topic</a:t>
            </a:r>
            <a:endParaRPr/>
          </a:p>
          <a:p>
            <a:pPr marL="0" lvl="0" indent="0" algn="l" rtl="0">
              <a:spcBef>
                <a:spcPts val="0"/>
              </a:spcBef>
              <a:spcAft>
                <a:spcPts val="0"/>
              </a:spcAft>
              <a:buNone/>
            </a:pPr>
            <a:r>
              <a:rPr lang="en" dirty="0"/>
              <a:t>Subtitle - Subtopic 1 </a:t>
            </a:r>
            <a:endParaRPr/>
          </a:p>
          <a:p>
            <a:pPr marL="0" lvl="0" indent="0" algn="l" rtl="0">
              <a:spcBef>
                <a:spcPts val="0"/>
              </a:spcBef>
              <a:spcAft>
                <a:spcPts val="0"/>
              </a:spcAft>
              <a:buNone/>
            </a:pPr>
            <a:r>
              <a:rPr lang="en" dirty="0"/>
              <a:t>Body Text - Description in bullets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dirty="0"/>
              <a:t>Right (Grey Color Space):</a:t>
            </a:r>
            <a:endParaRPr/>
          </a:p>
          <a:p>
            <a:pPr marL="0" lvl="0" indent="0" algn="l" rtl="0">
              <a:spcBef>
                <a:spcPts val="0"/>
              </a:spcBef>
              <a:spcAft>
                <a:spcPts val="0"/>
              </a:spcAft>
              <a:buNone/>
            </a:pPr>
            <a:r>
              <a:rPr lang="en" dirty="0"/>
              <a:t>Body Text - Relevant image (with source)/code snippet</a:t>
            </a:r>
            <a:endParaRPr/>
          </a:p>
          <a:p>
            <a:pPr marL="0" lvl="0" indent="0" algn="l" rtl="0">
              <a:spcBef>
                <a:spcPts val="0"/>
              </a:spcBef>
              <a:spcAft>
                <a:spcPts val="0"/>
              </a:spcAft>
              <a:buNone/>
            </a:pPr>
            <a:endParaRPr/>
          </a:p>
          <a:p>
            <a:pPr marL="0" lvl="0" indent="0" algn="l" rtl="0">
              <a:spcBef>
                <a:spcPts val="0"/>
              </a:spcBef>
              <a:spcAft>
                <a:spcPts val="0"/>
              </a:spcAft>
              <a:buNone/>
            </a:pPr>
            <a:r>
              <a:rPr lang="en" dirty="0"/>
              <a:t>Put reference links in Speaker Notes</a:t>
            </a:r>
            <a:endParaRPr dirty="0"/>
          </a:p>
          <a:p>
            <a:pPr marL="0" lvl="0" indent="0" algn="l" rtl="0">
              <a:spcBef>
                <a:spcPts val="0"/>
              </a:spcBef>
              <a:spcAft>
                <a:spcPts val="0"/>
              </a:spcAft>
              <a:buNone/>
            </a:pPr>
            <a:endParaRPr/>
          </a:p>
          <a:p>
            <a:pPr marL="0" lvl="0" indent="0" algn="l" rtl="0">
              <a:spcBef>
                <a:spcPts val="0"/>
              </a:spcBef>
              <a:spcAft>
                <a:spcPts val="0"/>
              </a:spcAft>
              <a:buNone/>
            </a:pPr>
            <a:r>
              <a:rPr lang="en" dirty="0"/>
              <a:t>Reference: </a:t>
            </a:r>
            <a:endParaRPr dirty="0"/>
          </a:p>
          <a:p>
            <a:pPr marL="0" lvl="0" indent="0" algn="l" rtl="0">
              <a:spcBef>
                <a:spcPts val="0"/>
              </a:spcBef>
              <a:spcAft>
                <a:spcPts val="0"/>
              </a:spcAft>
              <a:buNone/>
            </a:pPr>
            <a:r>
              <a:rPr lang="en" u="sng">
                <a:solidFill>
                  <a:schemeClr val="hlink"/>
                </a:solidFill>
                <a:hlinkClick r:id="rId3"/>
              </a:rPr>
              <a:t>https://www.tutorialspoint.com/internet_technologies/internet_overview.htm/</a:t>
            </a:r>
            <a:endParaRPr/>
          </a:p>
        </p:txBody>
      </p:sp>
    </p:spTree>
    <p:extLst>
      <p:ext uri="{BB962C8B-B14F-4D97-AF65-F5344CB8AC3E}">
        <p14:creationId xmlns:p14="http://schemas.microsoft.com/office/powerpoint/2010/main" val="34040645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14" name="Google Shape;14;p2"/>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0" name="Google Shape;20;p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23" name="Google Shape;23;p4"/>
          <p:cNvPicPr preferRelativeResize="0"/>
          <p:nvPr/>
        </p:nvPicPr>
        <p:blipFill>
          <a:blip r:embed="rId3">
            <a:alphaModFix/>
          </a:blip>
          <a:stretch>
            <a:fillRect/>
          </a:stretch>
        </p:blipFill>
        <p:spPr>
          <a:xfrm>
            <a:off x="8229556" y="161800"/>
            <a:ext cx="791594" cy="3112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lvl1pPr lvl="0" algn="ctr">
              <a:spcBef>
                <a:spcPts val="0"/>
              </a:spcBef>
              <a:spcAft>
                <a:spcPts val="0"/>
              </a:spcAft>
              <a:buSzPts val="2400"/>
              <a:buNone/>
              <a:defRPr sz="24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62275" y="2909425"/>
            <a:ext cx="3837000" cy="1753800"/>
          </a:xfrm>
          <a:prstGeom prst="rect">
            <a:avLst/>
          </a:prstGeom>
        </p:spPr>
        <p:txBody>
          <a:bodyPr spcFirstLastPara="1" wrap="square" lIns="91425" tIns="91425" rIns="91425" bIns="91425" anchor="ctr" anchorCtr="0">
            <a:noAutofit/>
          </a:bodyPr>
          <a:lstStyle>
            <a:lvl1pPr marL="457200" lvl="0" indent="-317500">
              <a:spcBef>
                <a:spcPts val="0"/>
              </a:spcBef>
              <a:spcAft>
                <a:spcPts val="0"/>
              </a:spcAft>
              <a:buClr>
                <a:srgbClr val="000000"/>
              </a:buClr>
              <a:buSzPts val="1400"/>
              <a:buChar char="●"/>
              <a:defRPr sz="1400">
                <a:solidFill>
                  <a:srgbClr val="000000"/>
                </a:solidFill>
              </a:defRPr>
            </a:lvl1pPr>
            <a:lvl2pPr marL="914400" lvl="1" indent="-317500">
              <a:spcBef>
                <a:spcPts val="1600"/>
              </a:spcBef>
              <a:spcAft>
                <a:spcPts val="0"/>
              </a:spcAft>
              <a:buClr>
                <a:srgbClr val="000000"/>
              </a:buClr>
              <a:buSzPts val="1400"/>
              <a:buChar char="○"/>
              <a:defRPr>
                <a:solidFill>
                  <a:srgbClr val="000000"/>
                </a:solidFill>
              </a:defRPr>
            </a:lvl2pPr>
            <a:lvl3pPr marL="1371600" lvl="2" indent="-317500">
              <a:spcBef>
                <a:spcPts val="1600"/>
              </a:spcBef>
              <a:spcAft>
                <a:spcPts val="0"/>
              </a:spcAft>
              <a:buClr>
                <a:srgbClr val="000000"/>
              </a:buClr>
              <a:buSzPts val="1400"/>
              <a:buChar char="■"/>
              <a:defRPr>
                <a:solidFill>
                  <a:srgbClr val="000000"/>
                </a:solidFill>
              </a:defRPr>
            </a:lvl3pPr>
            <a:lvl4pPr marL="1828800" lvl="3" indent="-317500">
              <a:spcBef>
                <a:spcPts val="1600"/>
              </a:spcBef>
              <a:spcAft>
                <a:spcPts val="0"/>
              </a:spcAft>
              <a:buClr>
                <a:srgbClr val="000000"/>
              </a:buClr>
              <a:buSzPts val="1400"/>
              <a:buChar char="●"/>
              <a:defRPr>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Clr>
                <a:srgbClr val="000000"/>
              </a:buClr>
              <a:buSzPts val="1400"/>
              <a:buChar char="■"/>
              <a:defRPr>
                <a:solidFill>
                  <a:srgbClr val="000000"/>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45" name="Google Shape;45;p9"/>
          <p:cNvPicPr preferRelativeResize="0"/>
          <p:nvPr/>
        </p:nvPicPr>
        <p:blipFill>
          <a:blip r:embed="rId2">
            <a:alphaModFix/>
          </a:blip>
          <a:stretch>
            <a:fillRect/>
          </a:stretch>
        </p:blipFill>
        <p:spPr>
          <a:xfrm>
            <a:off x="143975" y="161800"/>
            <a:ext cx="774075" cy="311225"/>
          </a:xfrm>
          <a:prstGeom prst="rect">
            <a:avLst/>
          </a:prstGeom>
          <a:noFill/>
          <a:ln>
            <a:noFill/>
          </a:ln>
        </p:spPr>
      </p:pic>
      <p:pic>
        <p:nvPicPr>
          <p:cNvPr id="46" name="Google Shape;46;p9"/>
          <p:cNvPicPr preferRelativeResize="0"/>
          <p:nvPr/>
        </p:nvPicPr>
        <p:blipFill>
          <a:blip r:embed="rId3">
            <a:alphaModFix/>
          </a:blip>
          <a:stretch>
            <a:fillRect/>
          </a:stretch>
        </p:blipFill>
        <p:spPr>
          <a:xfrm>
            <a:off x="8229556" y="161800"/>
            <a:ext cx="791594" cy="311225"/>
          </a:xfrm>
          <a:prstGeom prst="rect">
            <a:avLst/>
          </a:prstGeom>
          <a:noFill/>
          <a:ln>
            <a:noFill/>
          </a:ln>
        </p:spPr>
      </p:pic>
      <p:sp>
        <p:nvSpPr>
          <p:cNvPr id="47" name="Google Shape;47;p9"/>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lvl1pPr marL="457200" lvl="0" indent="-273050">
              <a:spcBef>
                <a:spcPts val="0"/>
              </a:spcBef>
              <a:spcAft>
                <a:spcPts val="0"/>
              </a:spcAft>
              <a:buSzPts val="700"/>
              <a:buChar char="●"/>
              <a:defRPr sz="700"/>
            </a:lvl1pPr>
            <a:lvl2pPr marL="914400" lvl="1" indent="-273050">
              <a:spcBef>
                <a:spcPts val="1600"/>
              </a:spcBef>
              <a:spcAft>
                <a:spcPts val="0"/>
              </a:spcAft>
              <a:buSzPts val="700"/>
              <a:buChar char="○"/>
              <a:defRPr sz="700"/>
            </a:lvl2pPr>
            <a:lvl3pPr marL="1371600" lvl="2" indent="-273050">
              <a:spcBef>
                <a:spcPts val="1600"/>
              </a:spcBef>
              <a:spcAft>
                <a:spcPts val="0"/>
              </a:spcAft>
              <a:buSzPts val="700"/>
              <a:buChar char="■"/>
              <a:defRPr sz="700"/>
            </a:lvl3pPr>
            <a:lvl4pPr marL="1828800" lvl="3" indent="-273050">
              <a:spcBef>
                <a:spcPts val="1600"/>
              </a:spcBef>
              <a:spcAft>
                <a:spcPts val="0"/>
              </a:spcAft>
              <a:buSzPts val="700"/>
              <a:buChar char="●"/>
              <a:defRPr sz="700"/>
            </a:lvl4pPr>
            <a:lvl5pPr marL="2286000" lvl="4" indent="-273050">
              <a:spcBef>
                <a:spcPts val="1600"/>
              </a:spcBef>
              <a:spcAft>
                <a:spcPts val="0"/>
              </a:spcAft>
              <a:buSzPts val="700"/>
              <a:buChar char="○"/>
              <a:defRPr sz="700"/>
            </a:lvl5pPr>
            <a:lvl6pPr marL="2743200" lvl="5" indent="-273050">
              <a:spcBef>
                <a:spcPts val="1600"/>
              </a:spcBef>
              <a:spcAft>
                <a:spcPts val="0"/>
              </a:spcAft>
              <a:buSzPts val="700"/>
              <a:buChar char="■"/>
              <a:defRPr sz="700"/>
            </a:lvl6pPr>
            <a:lvl7pPr marL="3200400" lvl="6" indent="-273050">
              <a:spcBef>
                <a:spcPts val="1600"/>
              </a:spcBef>
              <a:spcAft>
                <a:spcPts val="0"/>
              </a:spcAft>
              <a:buSzPts val="700"/>
              <a:buChar char="●"/>
              <a:defRPr sz="700"/>
            </a:lvl7pPr>
            <a:lvl8pPr marL="3657600" lvl="7" indent="-273050">
              <a:spcBef>
                <a:spcPts val="1600"/>
              </a:spcBef>
              <a:spcAft>
                <a:spcPts val="0"/>
              </a:spcAft>
              <a:buSzPts val="700"/>
              <a:buChar char="○"/>
              <a:defRPr sz="700"/>
            </a:lvl8pPr>
            <a:lvl9pPr marL="4114800" lvl="8" indent="-273050">
              <a:spcBef>
                <a:spcPts val="1600"/>
              </a:spcBef>
              <a:spcAft>
                <a:spcPts val="1600"/>
              </a:spcAft>
              <a:buSzPts val="700"/>
              <a:buChar char="■"/>
              <a:defRPr sz="7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4" name="Google Shape;5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7.emf"/><Relationship Id="rId4" Type="http://schemas.openxmlformats.org/officeDocument/2006/relationships/image" Target="../media/image16.emf"/></Relationships>
</file>

<file path=ppt/slides/_rels/slide23.xml.rels><?xml version="1.0" encoding="UTF-8" standalone="yes"?>
<Relationships xmlns="http://schemas.openxmlformats.org/package/2006/relationships"><Relationship Id="rId3" Type="http://schemas.openxmlformats.org/officeDocument/2006/relationships/hyperlink" Target="http://www.brainkart.com/article/Various-measures-of-central-tendency_35079/"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0.emf"/></Relationships>
</file>

<file path=ppt/slides/_rels/slide24.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s://statisticsbyjim.com/basics/measures-central-tendency-mean-median-mode/"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0.emf"/></Relationships>
</file>

<file path=ppt/slides/_rels/slide3.xml.rels><?xml version="1.0" encoding="UTF-8" standalone="yes"?>
<Relationships xmlns="http://schemas.openxmlformats.org/package/2006/relationships"><Relationship Id="rId3" Type="http://schemas.openxmlformats.org/officeDocument/2006/relationships/hyperlink" Target="https://mahritaharahap.wordpress.com/teaching-areas/inferential-stati"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22.emf"/><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33.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6.emf"/></Relationships>
</file>

<file path=ppt/slides/_rels/slide37.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3" Type="http://schemas.openxmlformats.org/officeDocument/2006/relationships/hyperlink" Target="https://www.tutorialspoint.com/statistics/discrete_series_arithmetic_mean.ht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8.emf"/><Relationship Id="rId4" Type="http://schemas.openxmlformats.org/officeDocument/2006/relationships/image" Target="../media/image27.emf"/></Relationships>
</file>

<file path=ppt/slides/_rels/slide39.xml.rels><?xml version="1.0" encoding="UTF-8" standalone="yes"?>
<Relationships xmlns="http://schemas.openxmlformats.org/package/2006/relationships"><Relationship Id="rId3" Type="http://schemas.openxmlformats.org/officeDocument/2006/relationships/hyperlink" Target="https://www.tutorialspoint.com/statistics/geometric_mean.htm" TargetMode="Externa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www.google.com/url?sa=i&amp;source=imgres&amp;cd=&amp;cad=rja&amp;uact=8&amp;ved=2ah%20UKEwiz-cCqgLnqAhURcCsKHQfvCocQjRx6BAgBEAQ&amp;url=https%3A%2F%2Fde"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source=imgres&amp;cd=&amp;cad=rja&amp;uact=8&amp;ved=2ah%20UKEwiz-cCqgLnqAhURcCsKHQfvCocQjRx6BAgBEAQ&amp;url=https%3A%2F%2Fd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2.xml.rels><?xml version="1.0" encoding="UTF-8" standalone="yes"?>
<Relationships xmlns="http://schemas.openxmlformats.org/package/2006/relationships"><Relationship Id="rId3" Type="http://schemas.openxmlformats.org/officeDocument/2006/relationships/hyperlink" Target="https://www.geeksforgeeks.org/difference-between-descriptive-and-inferential-statistics/"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emf"/></Relationships>
</file>

<file path=ppt/slides/_rels/slide43.xml.rels><?xml version="1.0" encoding="UTF-8" standalone="yes"?>
<Relationships xmlns="http://schemas.openxmlformats.org/package/2006/relationships"><Relationship Id="rId3" Type="http://schemas.openxmlformats.org/officeDocument/2006/relationships/hyperlink" Target="https://www.google.com/url?sa=i&amp;source=imgres&amp;cd=&amp;cad=rja&amp;uact=8&amp;ved=2ah%20UKEwiz-cCqgLnqAhURcCsKHQfvCocQjRx6BAgBEAQ&amp;url=https%3A%2F%2Fde"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hyperlink" Target="https://www.google.com/url?sa=i&amp;source=imgres&amp;cd=&amp;cad=rja&amp;uact=8&amp;ved=2ah%20UKEwiz-cCqgLnqAhURcCsKHQfvCocQjRx6BAgBEAQ&amp;url=https%3A%2F%2Fde"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hyperlink" Target="https://www.math-only-math.com/images/median-of-raw-data.png"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6.xml.rels><?xml version="1.0" encoding="UTF-8" standalone="yes"?>
<Relationships xmlns="http://schemas.openxmlformats.org/package/2006/relationships"><Relationship Id="rId3" Type="http://schemas.openxmlformats.org/officeDocument/2006/relationships/hyperlink" Target="https://www.math-only-math.com/images/median-of-raw-data.png"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7.xml.rels><?xml version="1.0" encoding="UTF-8" standalone="yes"?>
<Relationships xmlns="http://schemas.openxmlformats.org/package/2006/relationships"><Relationship Id="rId3" Type="http://schemas.openxmlformats.org/officeDocument/2006/relationships/hyperlink" Target="https://www.math-only-math.com/images/median-of-raw-data.png" TargetMode="External"/><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3" Type="http://schemas.openxmlformats.org/officeDocument/2006/relationships/hyperlink" Target="https://www.math-only-math.com/images/median-of-raw-data.png" TargetMode="External"/><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4.emf"/></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onlinemath4all.com/images/formulaformedianiofgroupeddata.png" TargetMode="External"/><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www.mathsisfun.com/data/images/standard-deviation-formula.gif"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6.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hyperlink" Target="https://365datascience.com/wp-content/uploads/2018/09/image7.jpg"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37.emf"/></Relationships>
</file>

<file path=ppt/slides/_rels/slide59.xml.rels><?xml version="1.0" encoding="UTF-8" standalone="yes"?>
<Relationships xmlns="http://schemas.openxmlformats.org/package/2006/relationships"><Relationship Id="rId3" Type="http://schemas.openxmlformats.org/officeDocument/2006/relationships/hyperlink" Target="https://images.deepai.org/glossary-terms/variance-6302132.jpg" TargetMode="External"/><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8.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www.onlinemathlearning.com/image-files/population-mean.png"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9.emf"/></Relationships>
</file>

<file path=ppt/slides/_rels/slide61.xml.rels><?xml version="1.0" encoding="UTF-8" standalone="yes"?>
<Relationships xmlns="http://schemas.openxmlformats.org/package/2006/relationships"><Relationship Id="rId3" Type="http://schemas.openxmlformats.org/officeDocument/2006/relationships/hyperlink" Target="https://s3.amazonaws.com/acadgildsite/wordpress_images/Data+Science/varianc"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62.xml.rels><?xml version="1.0" encoding="UTF-8" standalone="yes"?>
<Relationships xmlns="http://schemas.openxmlformats.org/package/2006/relationships"><Relationship Id="rId3" Type="http://schemas.openxmlformats.org/officeDocument/2006/relationships/hyperlink" Target="https://s3.amazonaws.com/acadgildsite/wordpress_images/Data+Science/varianc"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63.xml.rels><?xml version="1.0" encoding="UTF-8" standalone="yes"?>
<Relationships xmlns="http://schemas.openxmlformats.org/package/2006/relationships"><Relationship Id="rId3" Type="http://schemas.openxmlformats.org/officeDocument/2006/relationships/hyperlink" Target="https://s3.amazonaws.com/acadgildsite/wordpress_images/Data+Science/varianc" TargetMode="External"/><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64.xml.rels><?xml version="1.0" encoding="UTF-8" standalone="yes"?>
<Relationships xmlns="http://schemas.openxmlformats.org/package/2006/relationships"><Relationship Id="rId3" Type="http://schemas.openxmlformats.org/officeDocument/2006/relationships/hyperlink" Target="https://3qeqpr26caki16dnhd19sv6by6v-wpengine.netdna-ssl.com/wp-content/uplo%20ads/2018/10/Line-Plot-Showing-Single-Model-Accuracy-blue-dots-vs-Accuracy-of-" TargetMode="External"/><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65.xml.rels><?xml version="1.0" encoding="UTF-8" standalone="yes"?>
<Relationships xmlns="http://schemas.openxmlformats.org/package/2006/relationships"><Relationship Id="rId3" Type="http://schemas.openxmlformats.org/officeDocument/2006/relationships/hyperlink" Target="https://keydifferences.com/difference-between-variance-and-standard-deviation.ht" TargetMode="External"/><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66.xml.rels><?xml version="1.0" encoding="UTF-8" standalone="yes"?>
<Relationships xmlns="http://schemas.openxmlformats.org/package/2006/relationships"><Relationship Id="rId3" Type="http://schemas.openxmlformats.org/officeDocument/2006/relationships/hyperlink" Target="https://keydifferences.com/difference-between-variance-and-standard-deviation.ht"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4.emf"/></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keydifferences.com/difference-between-variance-and-standard-deviation.ht" TargetMode="External"/><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69.xml.rels><?xml version="1.0" encoding="UTF-8" standalone="yes"?>
<Relationships xmlns="http://schemas.openxmlformats.org/package/2006/relationships"><Relationship Id="rId3" Type="http://schemas.openxmlformats.org/officeDocument/2006/relationships/hyperlink" Target="https://www.educba.com/variance-vs-standard-deviation/" TargetMode="External"/><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keydifferences.com/difference-between-variance-and-standard-deviation.ht"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71.xml.rels><?xml version="1.0" encoding="UTF-8" standalone="yes"?>
<Relationships xmlns="http://schemas.openxmlformats.org/package/2006/relationships"><Relationship Id="rId3" Type="http://schemas.openxmlformats.org/officeDocument/2006/relationships/hyperlink" Target="https://keydifferences.com/difference-between-variance-and-standard-deviation.ht" TargetMode="External"/><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48.emf"/><Relationship Id="rId4" Type="http://schemas.openxmlformats.org/officeDocument/2006/relationships/image" Target="../media/image47.emf"/></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75.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75.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78.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2.xml.rels><?xml version="1.0" encoding="UTF-8" standalone="yes"?>
<Relationships xmlns="http://schemas.openxmlformats.org/package/2006/relationships"><Relationship Id="rId3" Type="http://schemas.openxmlformats.org/officeDocument/2006/relationships/hyperlink" Target="https://www.analyticsvidhya.com/blog/2017/09/6-probability-distributions-data-science/" TargetMode="External"/><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5.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6.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6.xml"/><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87.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8.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hyperlink" Target="https://data-flair.training/blogs/stat-descriptive-statistic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90.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hyperlink" Target="https://www.questionpro.com/blog/types-of-sampling-for-social-research/" TargetMode="External"/><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Statistics</a:t>
            </a:r>
            <a:endParaRPr dirty="0"/>
          </a:p>
        </p:txBody>
      </p:sp>
      <p:sp>
        <p:nvSpPr>
          <p:cNvPr id="62" name="Google Shape;62;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(16 hours)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All descriptive statistics are either measures of central tendency or measures of variability, also known as measures of dispersion.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E22E4BAF-3405-44FF-A96C-FC9798F9EA82}"/>
              </a:ext>
            </a:extLst>
          </p:cNvPr>
          <p:cNvPicPr>
            <a:picLocks noChangeAspect="1"/>
          </p:cNvPicPr>
          <p:nvPr/>
        </p:nvPicPr>
        <p:blipFill>
          <a:blip r:embed="rId4"/>
          <a:stretch>
            <a:fillRect/>
          </a:stretch>
        </p:blipFill>
        <p:spPr>
          <a:xfrm>
            <a:off x="4571999" y="1770477"/>
            <a:ext cx="4502999" cy="1704243"/>
          </a:xfrm>
          <a:prstGeom prst="rect">
            <a:avLst/>
          </a:prstGeom>
        </p:spPr>
      </p:pic>
    </p:spTree>
    <p:extLst>
      <p:ext uri="{BB962C8B-B14F-4D97-AF65-F5344CB8AC3E}">
        <p14:creationId xmlns:p14="http://schemas.microsoft.com/office/powerpoint/2010/main" val="23330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Measures of central tendency focus on the average or middle values of data sets.</a:t>
            </a:r>
          </a:p>
          <a:p>
            <a:pPr marL="457200" lvl="0" indent="-317500" algn="just" rtl="0">
              <a:spcBef>
                <a:spcPts val="0"/>
              </a:spcBef>
              <a:spcAft>
                <a:spcPts val="0"/>
              </a:spcAft>
              <a:buSzPts val="1400"/>
              <a:buChar char="●"/>
            </a:pPr>
            <a:r>
              <a:rPr lang="en-US" dirty="0"/>
              <a:t>These measures indicate where most values in a distribution fall and are also referred to as the central location of a distribution.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buNone/>
            </a:pPr>
            <a:r>
              <a:rPr lang="en" dirty="0"/>
              <a:t>Image Source: </a:t>
            </a:r>
            <a:r>
              <a:rPr lang="en" dirty="0">
                <a:hlinkClick r:id="rId3"/>
              </a:rPr>
              <a:t>http://www.brainkart.com/article/Various-measures-of-central-tendency_35079/</a:t>
            </a:r>
            <a:endParaRPr lang="en"/>
          </a:p>
          <a:p>
            <a:pPr marL="0" lvl="0" indent="0" algn="l">
              <a:lnSpc>
                <a:spcPct val="114999"/>
              </a:lnSpc>
              <a:spcBef>
                <a:spcPts val="0"/>
              </a:spcBef>
              <a:spcAft>
                <a:spcPts val="1600"/>
              </a:spcAft>
              <a:buNone/>
            </a:pPr>
            <a:endParaRPr lang="en"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132232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We can think of it as the tendency of data to cluster around a middle value.</a:t>
            </a:r>
          </a:p>
          <a:p>
            <a:pPr marL="457200" lvl="0" indent="-317500" algn="just" rtl="0">
              <a:spcBef>
                <a:spcPts val="0"/>
              </a:spcBef>
              <a:spcAft>
                <a:spcPts val="0"/>
              </a:spcAft>
              <a:buSzPts val="1400"/>
              <a:buChar char="●"/>
            </a:pPr>
            <a:r>
              <a:rPr lang="en-US" dirty="0"/>
              <a:t>In statistics the three most common measures of central tendency are the mean, median and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 dirty="0"/>
              <a:t>Image Source: </a:t>
            </a:r>
            <a:r>
              <a:rPr lang="en" dirty="0">
                <a:hlinkClick r:id="rId3"/>
              </a:rPr>
              <a:t>http://www.brainkart.com/article/Various-measures-of-central-tendency_35079/</a:t>
            </a:r>
            <a:endParaRPr lang="en-US"/>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157827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Each of these measures calculates the location of the central point using a different method.</a:t>
            </a:r>
          </a:p>
          <a:p>
            <a:pPr marL="457200" lvl="0" indent="-317500" algn="just" rtl="0">
              <a:spcBef>
                <a:spcPts val="0"/>
              </a:spcBef>
              <a:spcAft>
                <a:spcPts val="0"/>
              </a:spcAft>
              <a:buSzPts val="1400"/>
              <a:buChar char="●"/>
            </a:pPr>
            <a:r>
              <a:rPr lang="en-US" dirty="0"/>
              <a:t>Choosing the best measure of central tendency depends on the type of data we have.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 dirty="0"/>
              <a:t>Image Source: </a:t>
            </a:r>
            <a:r>
              <a:rPr lang="en" dirty="0">
                <a:hlinkClick r:id="rId3"/>
              </a:rPr>
              <a:t>http://www.brainkart.com/article/Various-measures-of-central-tendency_35079/</a:t>
            </a:r>
            <a:endParaRPr lang="en-US"/>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2EEAFAF6-E7A7-4442-A5EC-12E7E6CD248F}"/>
              </a:ext>
            </a:extLst>
          </p:cNvPr>
          <p:cNvPicPr>
            <a:picLocks noChangeAspect="1"/>
          </p:cNvPicPr>
          <p:nvPr/>
        </p:nvPicPr>
        <p:blipFill>
          <a:blip r:embed="rId4"/>
          <a:stretch>
            <a:fillRect/>
          </a:stretch>
        </p:blipFill>
        <p:spPr>
          <a:xfrm>
            <a:off x="4572000" y="1651071"/>
            <a:ext cx="4595050" cy="1812219"/>
          </a:xfrm>
          <a:prstGeom prst="rect">
            <a:avLst/>
          </a:prstGeom>
        </p:spPr>
      </p:pic>
    </p:spTree>
    <p:extLst>
      <p:ext uri="{BB962C8B-B14F-4D97-AF65-F5344CB8AC3E}">
        <p14:creationId xmlns:p14="http://schemas.microsoft.com/office/powerpoint/2010/main" val="356818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mean is the arithmetic average, and it is probably the measure of central tendency that you are most familiar.</a:t>
            </a:r>
          </a:p>
          <a:p>
            <a:pPr marL="457200" lvl="0" indent="-317500" algn="just" rtl="0">
              <a:spcBef>
                <a:spcPts val="0"/>
              </a:spcBef>
              <a:spcAft>
                <a:spcPts val="0"/>
              </a:spcAft>
              <a:buSzPts val="1400"/>
              <a:buChar char="●"/>
            </a:pPr>
            <a:r>
              <a:rPr lang="en-US" dirty="0"/>
              <a:t>Calculating the mean is very simple.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pic>
        <p:nvPicPr>
          <p:cNvPr id="2" name="Picture 1">
            <a:extLst>
              <a:ext uri="{FF2B5EF4-FFF2-40B4-BE49-F238E27FC236}">
                <a16:creationId xmlns:a16="http://schemas.microsoft.com/office/drawing/2014/main" id="{5590F7C2-E48F-4BF9-A6E7-29A8513E50E1}"/>
              </a:ext>
            </a:extLst>
          </p:cNvPr>
          <p:cNvPicPr>
            <a:picLocks noChangeAspect="1"/>
          </p:cNvPicPr>
          <p:nvPr/>
        </p:nvPicPr>
        <p:blipFill>
          <a:blip r:embed="rId3"/>
          <a:stretch>
            <a:fillRect/>
          </a:stretch>
        </p:blipFill>
        <p:spPr>
          <a:xfrm>
            <a:off x="4572000" y="1567375"/>
            <a:ext cx="4572000" cy="2348508"/>
          </a:xfrm>
          <a:prstGeom prst="rect">
            <a:avLst/>
          </a:prstGeom>
        </p:spPr>
      </p:pic>
    </p:spTree>
    <p:extLst>
      <p:ext uri="{BB962C8B-B14F-4D97-AF65-F5344CB8AC3E}">
        <p14:creationId xmlns:p14="http://schemas.microsoft.com/office/powerpoint/2010/main" val="386897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We just add up all of the values and divide by the number of observations in your dataset.</a:t>
            </a:r>
          </a:p>
          <a:p>
            <a:pPr marL="457200" lvl="0" indent="-317500" algn="just" rtl="0">
              <a:spcBef>
                <a:spcPts val="0"/>
              </a:spcBef>
              <a:spcAft>
                <a:spcPts val="0"/>
              </a:spcAft>
              <a:buSzPts val="1400"/>
              <a:buChar char="●"/>
            </a:pPr>
            <a:r>
              <a:rPr lang="en-US" dirty="0"/>
              <a:t>x1+x2+x3+.....+</a:t>
            </a:r>
            <a:r>
              <a:rPr lang="en-US" dirty="0" err="1"/>
              <a:t>xn</a:t>
            </a:r>
            <a:endParaRPr lang="en-US" dirty="0"/>
          </a:p>
          <a:p>
            <a:pPr marL="139700" lvl="0" indent="0" algn="just" rtl="0">
              <a:spcBef>
                <a:spcPts val="0"/>
              </a:spcBef>
              <a:spcAft>
                <a:spcPts val="0"/>
              </a:spcAft>
              <a:buSzPts val="1400"/>
              <a:buNone/>
            </a:pPr>
            <a:r>
              <a:rPr lang="en-US" dirty="0"/>
              <a:t>       _______________</a:t>
            </a:r>
          </a:p>
          <a:p>
            <a:pPr marL="139700" lvl="0" indent="0" algn="just" rtl="0">
              <a:spcBef>
                <a:spcPts val="0"/>
              </a:spcBef>
              <a:spcAft>
                <a:spcPts val="0"/>
              </a:spcAft>
              <a:buSzPts val="1400"/>
              <a:buNone/>
            </a:pPr>
            <a:r>
              <a:rPr lang="en-US" dirty="0"/>
              <a:t>                     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pic>
        <p:nvPicPr>
          <p:cNvPr id="3" name="Picture 2">
            <a:extLst>
              <a:ext uri="{FF2B5EF4-FFF2-40B4-BE49-F238E27FC236}">
                <a16:creationId xmlns:a16="http://schemas.microsoft.com/office/drawing/2014/main" id="{1709321E-C49E-45FC-BC3D-202176356029}"/>
              </a:ext>
            </a:extLst>
          </p:cNvPr>
          <p:cNvPicPr>
            <a:picLocks noChangeAspect="1"/>
          </p:cNvPicPr>
          <p:nvPr/>
        </p:nvPicPr>
        <p:blipFill>
          <a:blip r:embed="rId3"/>
          <a:stretch>
            <a:fillRect/>
          </a:stretch>
        </p:blipFill>
        <p:spPr>
          <a:xfrm>
            <a:off x="4565373" y="1354900"/>
            <a:ext cx="4572000" cy="2570059"/>
          </a:xfrm>
          <a:prstGeom prst="rect">
            <a:avLst/>
          </a:prstGeom>
        </p:spPr>
      </p:pic>
    </p:spTree>
    <p:extLst>
      <p:ext uri="{BB962C8B-B14F-4D97-AF65-F5344CB8AC3E}">
        <p14:creationId xmlns:p14="http://schemas.microsoft.com/office/powerpoint/2010/main" val="476221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calculation of the mean incorporates all values in the data.</a:t>
            </a:r>
          </a:p>
          <a:p>
            <a:pPr marL="457200" lvl="0" indent="-317500" algn="just" rtl="0">
              <a:spcBef>
                <a:spcPts val="0"/>
              </a:spcBef>
              <a:spcAft>
                <a:spcPts val="0"/>
              </a:spcAft>
              <a:buSzPts val="1400"/>
              <a:buChar char="●"/>
            </a:pPr>
            <a:r>
              <a:rPr lang="en-US" dirty="0"/>
              <a:t>If you change any value, the mean changes.</a:t>
            </a:r>
          </a:p>
          <a:p>
            <a:pPr marL="457200" lvl="0" indent="-317500" algn="just" rtl="0">
              <a:spcBef>
                <a:spcPts val="0"/>
              </a:spcBef>
              <a:spcAft>
                <a:spcPts val="0"/>
              </a:spcAft>
              <a:buSzPts val="1400"/>
              <a:buChar char="●"/>
            </a:pPr>
            <a:r>
              <a:rPr lang="en-US" dirty="0"/>
              <a:t>However, the mean doesn’t always locate the center of the data accurately.</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pic>
        <p:nvPicPr>
          <p:cNvPr id="3" name="Picture 2">
            <a:extLst>
              <a:ext uri="{FF2B5EF4-FFF2-40B4-BE49-F238E27FC236}">
                <a16:creationId xmlns:a16="http://schemas.microsoft.com/office/drawing/2014/main" id="{1709321E-C49E-45FC-BC3D-202176356029}"/>
              </a:ext>
            </a:extLst>
          </p:cNvPr>
          <p:cNvPicPr>
            <a:picLocks noChangeAspect="1"/>
          </p:cNvPicPr>
          <p:nvPr/>
        </p:nvPicPr>
        <p:blipFill>
          <a:blip r:embed="rId3"/>
          <a:stretch>
            <a:fillRect/>
          </a:stretch>
        </p:blipFill>
        <p:spPr>
          <a:xfrm>
            <a:off x="4565373" y="1354900"/>
            <a:ext cx="4572000" cy="2570059"/>
          </a:xfrm>
          <a:prstGeom prst="rect">
            <a:avLst/>
          </a:prstGeom>
        </p:spPr>
      </p:pic>
    </p:spTree>
    <p:extLst>
      <p:ext uri="{BB962C8B-B14F-4D97-AF65-F5344CB8AC3E}">
        <p14:creationId xmlns:p14="http://schemas.microsoft.com/office/powerpoint/2010/main" val="330056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31281" y="2423832"/>
            <a:ext cx="3837000" cy="1504935"/>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a symmetric distribution, the mean locates the center accurately.</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https://statisticsbyjim.com/basics/measures-central-tendency-mean-median-mode/</a:t>
            </a:r>
            <a:r>
              <a:rPr lang="en-US" dirty="0"/>
              <a:t> </a:t>
            </a:r>
            <a:endParaRPr lang="en" dirty="0"/>
          </a:p>
          <a:p>
            <a:pPr marL="0" indent="0">
              <a:lnSpc>
                <a:spcPct val="114999"/>
              </a:lnSpc>
              <a:spcAft>
                <a:spcPts val="1600"/>
              </a:spcAft>
              <a:buNone/>
            </a:pPr>
            <a:endParaRPr lang="en" dirty="0"/>
          </a:p>
        </p:txBody>
      </p:sp>
      <p:pic>
        <p:nvPicPr>
          <p:cNvPr id="4" name="Picture 3">
            <a:extLst>
              <a:ext uri="{FF2B5EF4-FFF2-40B4-BE49-F238E27FC236}">
                <a16:creationId xmlns:a16="http://schemas.microsoft.com/office/drawing/2014/main" id="{70B19E84-5B18-41C3-978A-2A9F57B707EE}"/>
              </a:ext>
            </a:extLst>
          </p:cNvPr>
          <p:cNvPicPr>
            <a:picLocks noChangeAspect="1"/>
          </p:cNvPicPr>
          <p:nvPr/>
        </p:nvPicPr>
        <p:blipFill>
          <a:blip r:embed="rId4"/>
          <a:stretch>
            <a:fillRect/>
          </a:stretch>
        </p:blipFill>
        <p:spPr>
          <a:xfrm>
            <a:off x="4572000" y="1092256"/>
            <a:ext cx="4572000" cy="3048001"/>
          </a:xfrm>
          <a:prstGeom prst="rect">
            <a:avLst/>
          </a:prstGeom>
        </p:spPr>
      </p:pic>
    </p:spTree>
    <p:extLst>
      <p:ext uri="{BB962C8B-B14F-4D97-AF65-F5344CB8AC3E}">
        <p14:creationId xmlns:p14="http://schemas.microsoft.com/office/powerpoint/2010/main" val="2312697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However, in a skewed distribution, the mean can miss the mark.</a:t>
            </a:r>
          </a:p>
          <a:p>
            <a:pPr marL="457200" lvl="0" indent="-317500" algn="just" rtl="0">
              <a:spcBef>
                <a:spcPts val="0"/>
              </a:spcBef>
              <a:spcAft>
                <a:spcPts val="0"/>
              </a:spcAft>
              <a:buSzPts val="1400"/>
              <a:buChar char="●"/>
            </a:pPr>
            <a:r>
              <a:rPr lang="en-US" dirty="0"/>
              <a:t>This problem occurs because outliers have a substantial impact on the mean.</a:t>
            </a:r>
          </a:p>
          <a:p>
            <a:pPr marL="457200" lvl="0" indent="-317500" algn="just" rtl="0">
              <a:spcBef>
                <a:spcPts val="0"/>
              </a:spcBef>
              <a:spcAft>
                <a:spcPts val="0"/>
              </a:spcAft>
              <a:buSzPts val="1400"/>
              <a:buChar char="●"/>
            </a:pPr>
            <a:r>
              <a:rPr lang="en-US" dirty="0"/>
              <a:t>Extreme values in an extended tail pull the mean away from the center.</a:t>
            </a:r>
          </a:p>
          <a:p>
            <a:pPr marL="457200" lvl="0" indent="-317500" algn="just" rtl="0">
              <a:spcBef>
                <a:spcPts val="0"/>
              </a:spcBef>
              <a:spcAft>
                <a:spcPts val="0"/>
              </a:spcAft>
              <a:buSzPts val="1400"/>
              <a:buChar char="●"/>
            </a:pPr>
            <a:r>
              <a:rPr lang="en-US" dirty="0"/>
              <a:t>As the distribution becomes more skewed, the mean is drawn further away from the center.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US" dirty="0">
                <a:solidFill>
                  <a:srgbClr val="595959"/>
                </a:solidFill>
                <a:latin typeface="Arial"/>
              </a:rPr>
              <a:t>  </a:t>
            </a:r>
            <a:r>
              <a:rPr lang="en-US" dirty="0">
                <a:latin typeface="Arial"/>
                <a:ea typeface="Arial"/>
                <a:cs typeface="Arial"/>
              </a:rPr>
              <a:t>​</a:t>
            </a:r>
            <a:r>
              <a:rPr lang="en-US" dirty="0"/>
              <a:t>Image Source :</a:t>
            </a:r>
            <a:r>
              <a:rPr lang="en-US" dirty="0">
                <a:hlinkClick r:id="rId3">
                  <a:extLst>
                    <a:ext uri="{A12FA001-AC4F-418D-AE19-62706E023703}">
                      <ahyp:hlinkClr xmlns:ahyp="http://schemas.microsoft.com/office/drawing/2018/hyperlinkcolor" val="tx"/>
                    </a:ext>
                  </a:extLst>
                </a:hlinkClick>
              </a:rPr>
              <a:t>https://statisticsbyjim.com/basics/measures-central-tendency-mean-median-mode/</a:t>
            </a:r>
            <a:r>
              <a:rPr lang="en-US" dirty="0"/>
              <a:t> </a:t>
            </a:r>
          </a:p>
          <a:p>
            <a:pPr marL="0" lvl="0" indent="0" algn="l">
              <a:lnSpc>
                <a:spcPct val="114999"/>
              </a:lnSpc>
              <a:spcBef>
                <a:spcPts val="0"/>
              </a:spcBef>
              <a:spcAft>
                <a:spcPts val="1600"/>
              </a:spcAft>
              <a:buNone/>
            </a:pPr>
            <a:endParaRPr lang="en-US" dirty="0"/>
          </a:p>
        </p:txBody>
      </p:sp>
      <p:pic>
        <p:nvPicPr>
          <p:cNvPr id="3" name="Picture 2">
            <a:extLst>
              <a:ext uri="{FF2B5EF4-FFF2-40B4-BE49-F238E27FC236}">
                <a16:creationId xmlns:a16="http://schemas.microsoft.com/office/drawing/2014/main" id="{9CCA4230-5A51-4A17-A478-8096906DB030}"/>
              </a:ext>
            </a:extLst>
          </p:cNvPr>
          <p:cNvPicPr>
            <a:picLocks noChangeAspect="1"/>
          </p:cNvPicPr>
          <p:nvPr/>
        </p:nvPicPr>
        <p:blipFill>
          <a:blip r:embed="rId4"/>
          <a:stretch>
            <a:fillRect/>
          </a:stretch>
        </p:blipFill>
        <p:spPr>
          <a:xfrm>
            <a:off x="4572000" y="1152497"/>
            <a:ext cx="4572000" cy="3048001"/>
          </a:xfrm>
          <a:prstGeom prst="rect">
            <a:avLst/>
          </a:prstGeom>
        </p:spPr>
      </p:pic>
    </p:spTree>
    <p:extLst>
      <p:ext uri="{BB962C8B-B14F-4D97-AF65-F5344CB8AC3E}">
        <p14:creationId xmlns:p14="http://schemas.microsoft.com/office/powerpoint/2010/main" val="3457135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median is the middle value.</a:t>
            </a:r>
          </a:p>
          <a:p>
            <a:pPr marL="457200" lvl="0" indent="-317500" algn="just" rtl="0">
              <a:spcBef>
                <a:spcPts val="0"/>
              </a:spcBef>
              <a:spcAft>
                <a:spcPts val="0"/>
              </a:spcAft>
              <a:buSzPts val="1400"/>
              <a:buChar char="●"/>
            </a:pPr>
            <a:r>
              <a:rPr lang="en-US" dirty="0"/>
              <a:t>It is the value that splits the dataset in half.</a:t>
            </a:r>
          </a:p>
          <a:p>
            <a:pPr marL="457200" lvl="0" indent="-317500" algn="just" rtl="0">
              <a:spcBef>
                <a:spcPts val="0"/>
              </a:spcBef>
              <a:spcAft>
                <a:spcPts val="0"/>
              </a:spcAft>
              <a:buSzPts val="1400"/>
              <a:buChar char="●"/>
            </a:pPr>
            <a:r>
              <a:rPr lang="en-US" dirty="0"/>
              <a:t>To find the median, order your data from smallest to largest, and then find the data point that has an equal amount of values above it and below it.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 dirty="0"/>
              <a:t>Image Source: </a:t>
            </a:r>
            <a:r>
              <a:rPr lang="en" dirty="0">
                <a:hlinkClick r:id="rId3"/>
              </a:rPr>
              <a:t>http://www.brainkart.com/article/Various-measures-of-central-tendency_35079/</a:t>
            </a:r>
            <a:endParaRPr lang="en-US"/>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67413395-B9F1-45D8-B40E-EC5A65DD887E}"/>
              </a:ext>
            </a:extLst>
          </p:cNvPr>
          <p:cNvPicPr>
            <a:picLocks noChangeAspect="1"/>
          </p:cNvPicPr>
          <p:nvPr/>
        </p:nvPicPr>
        <p:blipFill>
          <a:blip r:embed="rId4"/>
          <a:stretch>
            <a:fillRect/>
          </a:stretch>
        </p:blipFill>
        <p:spPr>
          <a:xfrm>
            <a:off x="4583230" y="1888074"/>
            <a:ext cx="4602723" cy="1815245"/>
          </a:xfrm>
          <a:prstGeom prst="rect">
            <a:avLst/>
          </a:prstGeom>
        </p:spPr>
      </p:pic>
    </p:spTree>
    <p:extLst>
      <p:ext uri="{BB962C8B-B14F-4D97-AF65-F5344CB8AC3E}">
        <p14:creationId xmlns:p14="http://schemas.microsoft.com/office/powerpoint/2010/main" val="2814322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section, we will discuss:</a:t>
            </a:r>
            <a:endParaRPr/>
          </a:p>
        </p:txBody>
      </p:sp>
      <p:sp>
        <p:nvSpPr>
          <p:cNvPr id="68" name="Google Shape;68;p14"/>
          <p:cNvSpPr txBox="1">
            <a:spLocks noGrp="1"/>
          </p:cNvSpPr>
          <p:nvPr>
            <p:ph type="body" idx="1"/>
          </p:nvPr>
        </p:nvSpPr>
        <p:spPr>
          <a:xfrm>
            <a:off x="143975" y="1186200"/>
            <a:ext cx="8520600" cy="3416400"/>
          </a:xfrm>
          <a:prstGeom prst="rect">
            <a:avLst/>
          </a:prstGeom>
        </p:spPr>
        <p:txBody>
          <a:bodyPr spcFirstLastPara="1" wrap="square" lIns="91425" tIns="91425" rIns="91425" bIns="91425" anchor="t" anchorCtr="0">
            <a:noAutofit/>
          </a:bodyPr>
          <a:lstStyle/>
          <a:p>
            <a:r>
              <a:rPr lang="en" dirty="0"/>
              <a:t>Introduction to descriptive statistics and inferential statistics</a:t>
            </a:r>
            <a:endParaRPr lang="en-US" dirty="0"/>
          </a:p>
          <a:p>
            <a:pPr>
              <a:lnSpc>
                <a:spcPct val="114999"/>
              </a:lnSpc>
            </a:pPr>
            <a:r>
              <a:rPr lang="en" dirty="0"/>
              <a:t>Measure of central tendency and spread.</a:t>
            </a:r>
            <a:r>
              <a:rPr lang="en-US" dirty="0"/>
              <a:t> </a:t>
            </a:r>
            <a:endParaRPr lang="en-US"/>
          </a:p>
          <a:p>
            <a:pPr>
              <a:lnSpc>
                <a:spcPct val="114999"/>
              </a:lnSpc>
            </a:pPr>
            <a:r>
              <a:rPr lang="en" dirty="0"/>
              <a:t>Types of distributions-uniform, binomial, normal, log, exp</a:t>
            </a:r>
            <a:r>
              <a:rPr lang="en-US" dirty="0"/>
              <a:t> </a:t>
            </a:r>
          </a:p>
          <a:p>
            <a:pPr>
              <a:lnSpc>
                <a:spcPct val="114999"/>
              </a:lnSpc>
            </a:pPr>
            <a:r>
              <a:rPr lang="en" dirty="0"/>
              <a:t>Sampling techniques, population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method for locating the median varies slightly depending on whether your dataset has an even or odd number of values.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a:hlinkClick r:id="rId3"/>
              </a:rPr>
              <a:t>http://www.brainkart.com/article/Various-measures-of-central-tendency_35079/</a:t>
            </a:r>
            <a:endParaRPr lang="en"/>
          </a:p>
          <a:p>
            <a:pPr marL="0" lvl="0" indent="0" algn="l">
              <a:lnSpc>
                <a:spcPct val="114999"/>
              </a:lnSpc>
              <a:spcBef>
                <a:spcPts val="0"/>
              </a:spcBef>
              <a:spcAft>
                <a:spcPts val="1600"/>
              </a:spcAft>
              <a:buNone/>
            </a:pPr>
            <a:endParaRPr lang="en" dirty="0"/>
          </a:p>
        </p:txBody>
      </p:sp>
      <p:pic>
        <p:nvPicPr>
          <p:cNvPr id="4" name="Picture 3">
            <a:extLst>
              <a:ext uri="{FF2B5EF4-FFF2-40B4-BE49-F238E27FC236}">
                <a16:creationId xmlns:a16="http://schemas.microsoft.com/office/drawing/2014/main" id="{67413395-B9F1-45D8-B40E-EC5A65DD887E}"/>
              </a:ext>
            </a:extLst>
          </p:cNvPr>
          <p:cNvPicPr>
            <a:picLocks noChangeAspect="1"/>
          </p:cNvPicPr>
          <p:nvPr/>
        </p:nvPicPr>
        <p:blipFill>
          <a:blip r:embed="rId4"/>
          <a:stretch>
            <a:fillRect/>
          </a:stretch>
        </p:blipFill>
        <p:spPr>
          <a:xfrm>
            <a:off x="4583230" y="1888074"/>
            <a:ext cx="4602723" cy="1815245"/>
          </a:xfrm>
          <a:prstGeom prst="rect">
            <a:avLst/>
          </a:prstGeom>
        </p:spPr>
      </p:pic>
    </p:spTree>
    <p:extLst>
      <p:ext uri="{BB962C8B-B14F-4D97-AF65-F5344CB8AC3E}">
        <p14:creationId xmlns:p14="http://schemas.microsoft.com/office/powerpoint/2010/main" val="429414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the dataset with the odd number of observations, notice how the number 12 has six values above it and six below it.</a:t>
            </a:r>
          </a:p>
          <a:p>
            <a:pPr marL="457200" lvl="0" indent="-317500" algn="just" rtl="0">
              <a:spcBef>
                <a:spcPts val="0"/>
              </a:spcBef>
              <a:spcAft>
                <a:spcPts val="0"/>
              </a:spcAft>
              <a:buSzPts val="1400"/>
              <a:buChar char="●"/>
            </a:pPr>
            <a:r>
              <a:rPr lang="en-US" dirty="0"/>
              <a:t>Therefore, 12 is the median of this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endParaRPr lang="en-US"/>
          </a:p>
        </p:txBody>
      </p:sp>
      <p:pic>
        <p:nvPicPr>
          <p:cNvPr id="2" name="Picture 1">
            <a:extLst>
              <a:ext uri="{FF2B5EF4-FFF2-40B4-BE49-F238E27FC236}">
                <a16:creationId xmlns:a16="http://schemas.microsoft.com/office/drawing/2014/main" id="{A63D9FEF-7FF5-4605-80BA-71EBF030DC37}"/>
              </a:ext>
            </a:extLst>
          </p:cNvPr>
          <p:cNvPicPr>
            <a:picLocks noChangeAspect="1"/>
          </p:cNvPicPr>
          <p:nvPr/>
        </p:nvPicPr>
        <p:blipFill>
          <a:blip r:embed="rId3"/>
          <a:stretch>
            <a:fillRect/>
          </a:stretch>
        </p:blipFill>
        <p:spPr>
          <a:xfrm>
            <a:off x="4568689" y="1714644"/>
            <a:ext cx="4565368" cy="2034395"/>
          </a:xfrm>
          <a:prstGeom prst="rect">
            <a:avLst/>
          </a:prstGeom>
        </p:spPr>
      </p:pic>
    </p:spTree>
    <p:extLst>
      <p:ext uri="{BB962C8B-B14F-4D97-AF65-F5344CB8AC3E}">
        <p14:creationId xmlns:p14="http://schemas.microsoft.com/office/powerpoint/2010/main" val="942836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When there is an even number of values, you count in to the two innermost values and then take the average.</a:t>
            </a:r>
          </a:p>
          <a:p>
            <a:pPr marL="457200" lvl="0" indent="-317500" algn="just" rtl="0">
              <a:spcBef>
                <a:spcPts val="0"/>
              </a:spcBef>
              <a:spcAft>
                <a:spcPts val="0"/>
              </a:spcAft>
              <a:buSzPts val="1400"/>
              <a:buChar char="●"/>
            </a:pPr>
            <a:r>
              <a:rPr lang="en-US" dirty="0"/>
              <a:t>The average of 27 and 29 is 28.</a:t>
            </a:r>
          </a:p>
          <a:p>
            <a:pPr marL="457200" lvl="0" indent="-317500" algn="just" rtl="0">
              <a:spcBef>
                <a:spcPts val="0"/>
              </a:spcBef>
              <a:spcAft>
                <a:spcPts val="0"/>
              </a:spcAft>
              <a:buSzPts val="1400"/>
              <a:buChar char="●"/>
            </a:pPr>
            <a:r>
              <a:rPr lang="en-US" dirty="0"/>
              <a:t>Consequently, 28 is the median of this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https://statisticsbyjim.com/basics/measures-central-tendency-mean-median-mode/</a:t>
            </a:r>
            <a:r>
              <a:rPr lang="en-US" dirty="0"/>
              <a:t> </a:t>
            </a:r>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03755919-BBE1-4113-A9B7-A91EA7F81C3B}"/>
              </a:ext>
            </a:extLst>
          </p:cNvPr>
          <p:cNvPicPr>
            <a:picLocks noChangeAspect="1"/>
          </p:cNvPicPr>
          <p:nvPr/>
        </p:nvPicPr>
        <p:blipFill>
          <a:blip r:embed="rId4"/>
          <a:stretch>
            <a:fillRect/>
          </a:stretch>
        </p:blipFill>
        <p:spPr>
          <a:xfrm>
            <a:off x="5235906" y="1034200"/>
            <a:ext cx="993444" cy="3369072"/>
          </a:xfrm>
          <a:prstGeom prst="rect">
            <a:avLst/>
          </a:prstGeom>
        </p:spPr>
      </p:pic>
      <p:pic>
        <p:nvPicPr>
          <p:cNvPr id="6" name="Picture 5">
            <a:extLst>
              <a:ext uri="{FF2B5EF4-FFF2-40B4-BE49-F238E27FC236}">
                <a16:creationId xmlns:a16="http://schemas.microsoft.com/office/drawing/2014/main" id="{50BB36A0-93BD-49BC-8160-304B33EEE334}"/>
              </a:ext>
            </a:extLst>
          </p:cNvPr>
          <p:cNvPicPr>
            <a:picLocks noChangeAspect="1"/>
          </p:cNvPicPr>
          <p:nvPr/>
        </p:nvPicPr>
        <p:blipFill>
          <a:blip r:embed="rId5"/>
          <a:stretch>
            <a:fillRect/>
          </a:stretch>
        </p:blipFill>
        <p:spPr>
          <a:xfrm>
            <a:off x="7534537" y="1034200"/>
            <a:ext cx="889973" cy="3369072"/>
          </a:xfrm>
          <a:prstGeom prst="rect">
            <a:avLst/>
          </a:prstGeom>
        </p:spPr>
      </p:pic>
    </p:spTree>
    <p:extLst>
      <p:ext uri="{BB962C8B-B14F-4D97-AF65-F5344CB8AC3E}">
        <p14:creationId xmlns:p14="http://schemas.microsoft.com/office/powerpoint/2010/main" val="220819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mode is the value that occurs the most frequently in your data set.</a:t>
            </a:r>
          </a:p>
          <a:p>
            <a:pPr marL="457200" lvl="0" indent="-317500" algn="just" rtl="0">
              <a:spcBef>
                <a:spcPts val="0"/>
              </a:spcBef>
              <a:spcAft>
                <a:spcPts val="0"/>
              </a:spcAft>
              <a:buSzPts val="1400"/>
              <a:buChar char="●"/>
            </a:pPr>
            <a:r>
              <a:rPr lang="en-US" dirty="0"/>
              <a:t>On a bar chart, the mode is the highest bar.</a:t>
            </a:r>
          </a:p>
          <a:p>
            <a:pPr marL="457200" lvl="0" indent="-317500" algn="just" rtl="0">
              <a:spcBef>
                <a:spcPts val="0"/>
              </a:spcBef>
              <a:spcAft>
                <a:spcPts val="0"/>
              </a:spcAft>
              <a:buSzPts val="1400"/>
              <a:buChar char="●"/>
            </a:pPr>
            <a:r>
              <a:rPr lang="en-US" dirty="0"/>
              <a:t>If the data have multiple values that are tied for occurring the most frequently, you have a multimodal distribution.</a:t>
            </a:r>
          </a:p>
          <a:p>
            <a:pPr marL="457200" lvl="0" indent="-317500" algn="just" rtl="0">
              <a:spcBef>
                <a:spcPts val="0"/>
              </a:spcBef>
              <a:spcAft>
                <a:spcPts val="0"/>
              </a:spcAft>
              <a:buSzPts val="1400"/>
              <a:buChar char="●"/>
            </a:pPr>
            <a:r>
              <a:rPr lang="en-US" dirty="0"/>
              <a:t>If no value repeats, the data do not have a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 dirty="0"/>
              <a:t>Image Source: </a:t>
            </a:r>
            <a:r>
              <a:rPr lang="en" dirty="0">
                <a:hlinkClick r:id="rId3"/>
              </a:rPr>
              <a:t>http://www.brainkart.com/article/Various-measures-of-central-tendency_35079/</a:t>
            </a:r>
            <a:endParaRPr lang="en-US"/>
          </a:p>
          <a:p>
            <a:pPr marL="0" lvl="0" indent="0" algn="l">
              <a:lnSpc>
                <a:spcPct val="114999"/>
              </a:lnSpc>
              <a:spcBef>
                <a:spcPts val="0"/>
              </a:spcBef>
              <a:spcAft>
                <a:spcPts val="1600"/>
              </a:spcAft>
              <a:buNone/>
            </a:pPr>
            <a:endParaRPr dirty="0"/>
          </a:p>
        </p:txBody>
      </p:sp>
      <p:pic>
        <p:nvPicPr>
          <p:cNvPr id="3" name="Picture 2">
            <a:extLst>
              <a:ext uri="{FF2B5EF4-FFF2-40B4-BE49-F238E27FC236}">
                <a16:creationId xmlns:a16="http://schemas.microsoft.com/office/drawing/2014/main" id="{622A1184-AB81-4F11-887F-F02E89548BB6}"/>
              </a:ext>
            </a:extLst>
          </p:cNvPr>
          <p:cNvPicPr>
            <a:picLocks noChangeAspect="1"/>
          </p:cNvPicPr>
          <p:nvPr/>
        </p:nvPicPr>
        <p:blipFill>
          <a:blip r:embed="rId4"/>
          <a:stretch>
            <a:fillRect/>
          </a:stretch>
        </p:blipFill>
        <p:spPr>
          <a:xfrm>
            <a:off x="4572000" y="1787654"/>
            <a:ext cx="4567531" cy="1801366"/>
          </a:xfrm>
          <a:prstGeom prst="rect">
            <a:avLst/>
          </a:prstGeom>
        </p:spPr>
      </p:pic>
    </p:spTree>
    <p:extLst>
      <p:ext uri="{BB962C8B-B14F-4D97-AF65-F5344CB8AC3E}">
        <p14:creationId xmlns:p14="http://schemas.microsoft.com/office/powerpoint/2010/main" val="121303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 the dataset, the value 5 occurs most frequently, which makes it the mode.</a:t>
            </a:r>
          </a:p>
          <a:p>
            <a:pPr marL="457200" lvl="0" indent="-317500" algn="just" rtl="0">
              <a:spcBef>
                <a:spcPts val="0"/>
              </a:spcBef>
              <a:spcAft>
                <a:spcPts val="0"/>
              </a:spcAft>
              <a:buSzPts val="1400"/>
              <a:buChar char="●"/>
            </a:pPr>
            <a:r>
              <a:rPr lang="en-US" dirty="0"/>
              <a:t>These data might represent a 5-point Likert scale.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2" name="Picture 1">
            <a:extLst>
              <a:ext uri="{FF2B5EF4-FFF2-40B4-BE49-F238E27FC236}">
                <a16:creationId xmlns:a16="http://schemas.microsoft.com/office/drawing/2014/main" id="{2CFC37CA-BA59-477B-9084-5B53BBC7728A}"/>
              </a:ext>
            </a:extLst>
          </p:cNvPr>
          <p:cNvPicPr>
            <a:picLocks noChangeAspect="1"/>
          </p:cNvPicPr>
          <p:nvPr/>
        </p:nvPicPr>
        <p:blipFill>
          <a:blip r:embed="rId4"/>
          <a:stretch>
            <a:fillRect/>
          </a:stretch>
        </p:blipFill>
        <p:spPr>
          <a:xfrm>
            <a:off x="4565373" y="1732567"/>
            <a:ext cx="4572000" cy="1897571"/>
          </a:xfrm>
          <a:prstGeom prst="rect">
            <a:avLst/>
          </a:prstGeom>
        </p:spPr>
      </p:pic>
    </p:spTree>
    <p:extLst>
      <p:ext uri="{BB962C8B-B14F-4D97-AF65-F5344CB8AC3E}">
        <p14:creationId xmlns:p14="http://schemas.microsoft.com/office/powerpoint/2010/main" val="25674808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Typically, you use the mode with categorical, ordinal, and discrete data.</a:t>
            </a:r>
          </a:p>
          <a:p>
            <a:pPr marL="457200" lvl="0" indent="-317500" algn="just" rtl="0">
              <a:spcBef>
                <a:spcPts val="0"/>
              </a:spcBef>
              <a:spcAft>
                <a:spcPts val="0"/>
              </a:spcAft>
              <a:buSzPts val="1400"/>
              <a:buChar char="●"/>
            </a:pPr>
            <a:r>
              <a:rPr lang="en-US" dirty="0"/>
              <a:t>In fact, the mode is the only measure of central tendency that you can use with categorical data—such as the most preferred flavor of ice cream.</a:t>
            </a:r>
          </a:p>
          <a:p>
            <a:pPr marL="457200" lvl="0" indent="-317500" algn="just" rtl="0">
              <a:spcBef>
                <a:spcPts val="0"/>
              </a:spcBef>
              <a:spcAft>
                <a:spcPts val="0"/>
              </a:spcAft>
              <a:buSzPts val="1400"/>
              <a:buChar char="●"/>
            </a:pPr>
            <a:r>
              <a:rPr lang="en-US" dirty="0"/>
              <a:t>However, with categorical data, there isn’t a central value because you can’t order the groups.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https://statisticsbyjim.com/basics/measures-central-tendency-mean-median-mode/</a:t>
            </a:r>
            <a:r>
              <a:rPr lang="en-US" dirty="0"/>
              <a:t> </a:t>
            </a:r>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F9B8323D-64CC-4A07-B2C3-37E8ADE08E68}"/>
              </a:ext>
            </a:extLst>
          </p:cNvPr>
          <p:cNvPicPr>
            <a:picLocks noChangeAspect="1"/>
          </p:cNvPicPr>
          <p:nvPr/>
        </p:nvPicPr>
        <p:blipFill>
          <a:blip r:embed="rId4"/>
          <a:stretch>
            <a:fillRect/>
          </a:stretch>
        </p:blipFill>
        <p:spPr>
          <a:xfrm>
            <a:off x="6393287" y="1169723"/>
            <a:ext cx="916171" cy="3044920"/>
          </a:xfrm>
          <a:prstGeom prst="rect">
            <a:avLst/>
          </a:prstGeom>
        </p:spPr>
      </p:pic>
    </p:spTree>
    <p:extLst>
      <p:ext uri="{BB962C8B-B14F-4D97-AF65-F5344CB8AC3E}">
        <p14:creationId xmlns:p14="http://schemas.microsoft.com/office/powerpoint/2010/main" val="107244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Measure of Central Tendency</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With ordinal and discrete data, the mode can be a value that is not in the center.</a:t>
            </a:r>
          </a:p>
          <a:p>
            <a:pPr marL="457200" lvl="0" indent="-317500" algn="just" rtl="0">
              <a:spcBef>
                <a:spcPts val="0"/>
              </a:spcBef>
              <a:spcAft>
                <a:spcPts val="0"/>
              </a:spcAft>
              <a:buSzPts val="1400"/>
              <a:buChar char="●"/>
            </a:pPr>
            <a:r>
              <a:rPr lang="en-US" dirty="0"/>
              <a:t>Again, the mode represents the most common value.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https://statisticsbyjim.com/basics/measures-central-tendency-mean-median-mode/</a:t>
            </a:r>
            <a:r>
              <a:rPr lang="en-US" dirty="0"/>
              <a:t> </a:t>
            </a:r>
          </a:p>
          <a:p>
            <a:pPr marL="0" lvl="0" indent="0" algn="l">
              <a:lnSpc>
                <a:spcPct val="114999"/>
              </a:lnSpc>
              <a:spcBef>
                <a:spcPts val="0"/>
              </a:spcBef>
              <a:spcAft>
                <a:spcPts val="1600"/>
              </a:spcAft>
              <a:buNone/>
            </a:pPr>
            <a:endParaRPr dirty="0"/>
          </a:p>
        </p:txBody>
      </p:sp>
      <p:pic>
        <p:nvPicPr>
          <p:cNvPr id="4" name="Picture 3">
            <a:extLst>
              <a:ext uri="{FF2B5EF4-FFF2-40B4-BE49-F238E27FC236}">
                <a16:creationId xmlns:a16="http://schemas.microsoft.com/office/drawing/2014/main" id="{F9B8323D-64CC-4A07-B2C3-37E8ADE08E68}"/>
              </a:ext>
            </a:extLst>
          </p:cNvPr>
          <p:cNvPicPr>
            <a:picLocks noChangeAspect="1"/>
          </p:cNvPicPr>
          <p:nvPr/>
        </p:nvPicPr>
        <p:blipFill>
          <a:blip r:embed="rId4"/>
          <a:stretch>
            <a:fillRect/>
          </a:stretch>
        </p:blipFill>
        <p:spPr>
          <a:xfrm>
            <a:off x="6393287" y="1169723"/>
            <a:ext cx="916171" cy="3044920"/>
          </a:xfrm>
          <a:prstGeom prst="rect">
            <a:avLst/>
          </a:prstGeom>
        </p:spPr>
      </p:pic>
    </p:spTree>
    <p:extLst>
      <p:ext uri="{BB962C8B-B14F-4D97-AF65-F5344CB8AC3E}">
        <p14:creationId xmlns:p14="http://schemas.microsoft.com/office/powerpoint/2010/main" val="2382624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Definition</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Arithmetic Mean in the most common and easily understood measure of central tendency.</a:t>
            </a:r>
          </a:p>
          <a:p>
            <a:pPr marL="457200" lvl="0" indent="-317500" algn="just" rtl="0">
              <a:spcBef>
                <a:spcPts val="0"/>
              </a:spcBef>
              <a:spcAft>
                <a:spcPts val="0"/>
              </a:spcAft>
              <a:buSzPts val="1400"/>
              <a:buChar char="●"/>
            </a:pPr>
            <a:r>
              <a:rPr lang="en-US" dirty="0"/>
              <a:t>We can define mean as the value obtained by dividing the sum of measurements with the number of measurements contained in the data set and is denoted by the symbol x bar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899032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 for three types of</a:t>
            </a:r>
          </a:p>
          <a:p>
            <a:pPr marL="0" lvl="0" indent="0" algn="ctr" rtl="0">
              <a:spcBef>
                <a:spcPts val="0"/>
              </a:spcBef>
              <a:spcAft>
                <a:spcPts val="0"/>
              </a:spcAft>
              <a:buNone/>
            </a:pPr>
            <a:r>
              <a:rPr lang="en-US" dirty="0"/>
              <a:t>series</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Individual Data Series</a:t>
            </a:r>
          </a:p>
          <a:p>
            <a:pPr marL="457200" lvl="0" indent="-317500" algn="just" rtl="0">
              <a:spcBef>
                <a:spcPts val="0"/>
              </a:spcBef>
              <a:spcAft>
                <a:spcPts val="0"/>
              </a:spcAft>
              <a:buSzPts val="1400"/>
              <a:buChar char="●"/>
            </a:pPr>
            <a:r>
              <a:rPr lang="en-US" dirty="0"/>
              <a:t>Discrete Data Series</a:t>
            </a:r>
          </a:p>
          <a:p>
            <a:pPr marL="457200" lvl="0" indent="-317500" algn="just" rtl="0">
              <a:spcBef>
                <a:spcPts val="0"/>
              </a:spcBef>
              <a:spcAft>
                <a:spcPts val="0"/>
              </a:spcAft>
              <a:buSzPts val="1400"/>
              <a:buChar char="●"/>
            </a:pPr>
            <a:r>
              <a:rPr lang="en-US" dirty="0"/>
              <a:t>Continuous Data Series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369333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When data is given on individual basis.</a:t>
            </a:r>
          </a:p>
          <a:p>
            <a:pPr marL="457200" lvl="0" indent="-317500" algn="just" rtl="0">
              <a:spcBef>
                <a:spcPts val="0"/>
              </a:spcBef>
              <a:spcAft>
                <a:spcPts val="0"/>
              </a:spcAft>
              <a:buSzPts val="1400"/>
              <a:buChar char="●"/>
            </a:pPr>
            <a:r>
              <a:rPr lang="en-US" dirty="0"/>
              <a:t>Following is an example of individual series:</a:t>
            </a:r>
          </a:p>
          <a:p>
            <a:pPr marL="139700" lvl="0" indent="0" algn="just" rtl="0">
              <a:spcBef>
                <a:spcPts val="0"/>
              </a:spcBef>
              <a:spcAft>
                <a:spcPts val="0"/>
              </a:spcAft>
              <a:buSzPts val="1400"/>
              <a:buNone/>
            </a:pPr>
            <a:r>
              <a:rPr lang="en-US" dirty="0"/>
              <a:t>	</a:t>
            </a:r>
            <a:r>
              <a:rPr lang="en-US" b="1" dirty="0"/>
              <a:t>Items:</a:t>
            </a:r>
          </a:p>
          <a:p>
            <a:pPr marL="139700" lvl="0" indent="0" algn="just" rtl="0">
              <a:spcBef>
                <a:spcPts val="0"/>
              </a:spcBef>
              <a:spcAft>
                <a:spcPts val="0"/>
              </a:spcAft>
              <a:buSzPts val="1400"/>
              <a:buNone/>
            </a:pPr>
            <a:r>
              <a:rPr lang="en-US" dirty="0"/>
              <a:t>	5 10 20 30 40 50 60 70</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https://statisticsbyjim.com/basics/measures-central-tendency-mean-median-mode/</a:t>
            </a:r>
            <a:r>
              <a:rPr lang="en-US" dirty="0"/>
              <a:t> </a:t>
            </a:r>
          </a:p>
          <a:p>
            <a:pPr marL="0" lvl="0" indent="0" algn="l">
              <a:lnSpc>
                <a:spcPct val="114999"/>
              </a:lnSpc>
              <a:spcBef>
                <a:spcPts val="0"/>
              </a:spcBef>
              <a:spcAft>
                <a:spcPts val="1600"/>
              </a:spcAft>
              <a:buNone/>
            </a:pPr>
            <a:endParaRPr dirty="0"/>
          </a:p>
        </p:txBody>
      </p:sp>
      <p:pic>
        <p:nvPicPr>
          <p:cNvPr id="3" name="Picture 2">
            <a:extLst>
              <a:ext uri="{FF2B5EF4-FFF2-40B4-BE49-F238E27FC236}">
                <a16:creationId xmlns:a16="http://schemas.microsoft.com/office/drawing/2014/main" id="{2E1F38F2-F6B0-48B7-AD55-B11712FB12A7}"/>
              </a:ext>
            </a:extLst>
          </p:cNvPr>
          <p:cNvPicPr>
            <a:picLocks noChangeAspect="1"/>
          </p:cNvPicPr>
          <p:nvPr/>
        </p:nvPicPr>
        <p:blipFill>
          <a:blip r:embed="rId4"/>
          <a:stretch>
            <a:fillRect/>
          </a:stretch>
        </p:blipFill>
        <p:spPr>
          <a:xfrm>
            <a:off x="5778589" y="2208775"/>
            <a:ext cx="2349303" cy="990064"/>
          </a:xfrm>
          <a:prstGeom prst="rect">
            <a:avLst/>
          </a:prstGeom>
        </p:spPr>
      </p:pic>
    </p:spTree>
    <p:extLst>
      <p:ext uri="{BB962C8B-B14F-4D97-AF65-F5344CB8AC3E}">
        <p14:creationId xmlns:p14="http://schemas.microsoft.com/office/powerpoint/2010/main" val="108241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Inferential statistics </a:t>
            </a:r>
            <a:endParaRPr dirty="0"/>
          </a:p>
        </p:txBody>
      </p:sp>
      <p:sp>
        <p:nvSpPr>
          <p:cNvPr id="75" name="Google Shape;75;p15"/>
          <p:cNvSpPr txBox="1">
            <a:spLocks noGrp="1"/>
          </p:cNvSpPr>
          <p:nvPr>
            <p:ph type="body" idx="2"/>
          </p:nvPr>
        </p:nvSpPr>
        <p:spPr>
          <a:xfrm>
            <a:off x="358175" y="2718103"/>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Inferential statistics is a scientific discipline that uses mathematical tools to make forecasts and projections by analyzing the given data.</a:t>
            </a:r>
          </a:p>
          <a:p>
            <a:pPr marL="457200" lvl="0" indent="-317500" algn="just" rtl="0">
              <a:spcBef>
                <a:spcPts val="0"/>
              </a:spcBef>
              <a:spcAft>
                <a:spcPts val="0"/>
              </a:spcAft>
              <a:buSzPts val="1400"/>
              <a:buChar char="●"/>
            </a:pPr>
            <a:r>
              <a:rPr lang="en-US" dirty="0"/>
              <a:t>This is of use to people employed in such fields as engineering, economics, biology, the social sciences, business, agriculture and communications.</a:t>
            </a:r>
          </a:p>
        </p:txBody>
      </p:sp>
      <p:sp>
        <p:nvSpPr>
          <p:cNvPr id="77" name="Google Shape;77;p15"/>
          <p:cNvSpPr txBox="1">
            <a:spLocks noGrp="1"/>
          </p:cNvSpPr>
          <p:nvPr>
            <p:ph type="body" idx="3"/>
          </p:nvPr>
        </p:nvSpPr>
        <p:spPr>
          <a:xfrm>
            <a:off x="5074950" y="4772275"/>
            <a:ext cx="3713505"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a:hlinkClick r:id="rId3"/>
              </a:rPr>
              <a:t>https://mahritaharahap.wordpress.com/teaching-areas/inferential-stati</a:t>
            </a:r>
            <a:r>
              <a:rPr lang="en" dirty="0"/>
              <a:t> </a:t>
            </a:r>
            <a:endParaRPr dirty="0"/>
          </a:p>
        </p:txBody>
      </p:sp>
      <p:pic>
        <p:nvPicPr>
          <p:cNvPr id="2" name="Picture 1">
            <a:extLst>
              <a:ext uri="{FF2B5EF4-FFF2-40B4-BE49-F238E27FC236}">
                <a16:creationId xmlns:a16="http://schemas.microsoft.com/office/drawing/2014/main" id="{EA87978B-7656-48C0-B057-9FBEDA1146B4}"/>
              </a:ext>
            </a:extLst>
          </p:cNvPr>
          <p:cNvPicPr>
            <a:picLocks noChangeAspect="1"/>
          </p:cNvPicPr>
          <p:nvPr/>
        </p:nvPicPr>
        <p:blipFill>
          <a:blip r:embed="rId4"/>
          <a:stretch>
            <a:fillRect/>
          </a:stretch>
        </p:blipFill>
        <p:spPr>
          <a:xfrm>
            <a:off x="4906274" y="708130"/>
            <a:ext cx="3892670" cy="3612951"/>
          </a:xfrm>
          <a:prstGeom prst="rect">
            <a:avLst/>
          </a:prstGeom>
        </p:spPr>
      </p:pic>
    </p:spTree>
    <p:extLst>
      <p:ext uri="{BB962C8B-B14F-4D97-AF65-F5344CB8AC3E}">
        <p14:creationId xmlns:p14="http://schemas.microsoft.com/office/powerpoint/2010/main" val="4280106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algn="just"/>
            <a:r>
              <a:rPr lang="en-US" dirty="0"/>
              <a:t>Alternatively, we can write same formula as follows:</a:t>
            </a:r>
          </a:p>
          <a:p>
            <a:pPr marL="139700" lvl="0" indent="0" algn="just" rtl="0">
              <a:spcBef>
                <a:spcPts val="0"/>
              </a:spcBef>
              <a:spcAft>
                <a:spcPts val="0"/>
              </a:spcAft>
              <a:buSzPts val="1400"/>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https://www.tutorialspoint.com/statistics/discrete_series_arithmetic_mean.htm</a:t>
            </a:r>
            <a:r>
              <a:rPr lang="en-US" dirty="0"/>
              <a:t> </a:t>
            </a:r>
          </a:p>
        </p:txBody>
      </p:sp>
      <p:pic>
        <p:nvPicPr>
          <p:cNvPr id="6" name="Picture 5">
            <a:extLst>
              <a:ext uri="{FF2B5EF4-FFF2-40B4-BE49-F238E27FC236}">
                <a16:creationId xmlns:a16="http://schemas.microsoft.com/office/drawing/2014/main" id="{3DCF3E9B-9993-4DE3-A602-4CDA94983CC0}"/>
              </a:ext>
            </a:extLst>
          </p:cNvPr>
          <p:cNvPicPr>
            <a:picLocks noChangeAspect="1"/>
          </p:cNvPicPr>
          <p:nvPr/>
        </p:nvPicPr>
        <p:blipFill>
          <a:blip r:embed="rId4"/>
          <a:stretch>
            <a:fillRect/>
          </a:stretch>
        </p:blipFill>
        <p:spPr>
          <a:xfrm>
            <a:off x="1642068" y="3797199"/>
            <a:ext cx="1501182" cy="891327"/>
          </a:xfrm>
          <a:prstGeom prst="rect">
            <a:avLst/>
          </a:prstGeom>
        </p:spPr>
      </p:pic>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spTree>
    <p:extLst>
      <p:ext uri="{BB962C8B-B14F-4D97-AF65-F5344CB8AC3E}">
        <p14:creationId xmlns:p14="http://schemas.microsoft.com/office/powerpoint/2010/main" val="3818593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139700" indent="0" algn="just">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pic>
        <p:nvPicPr>
          <p:cNvPr id="3" name="Picture 2">
            <a:extLst>
              <a:ext uri="{FF2B5EF4-FFF2-40B4-BE49-F238E27FC236}">
                <a16:creationId xmlns:a16="http://schemas.microsoft.com/office/drawing/2014/main" id="{EDB21C4E-A7C8-4904-A3CF-58614A7DB150}"/>
              </a:ext>
            </a:extLst>
          </p:cNvPr>
          <p:cNvPicPr>
            <a:picLocks noChangeAspect="1"/>
          </p:cNvPicPr>
          <p:nvPr/>
        </p:nvPicPr>
        <p:blipFill>
          <a:blip r:embed="rId5"/>
          <a:stretch>
            <a:fillRect/>
          </a:stretch>
        </p:blipFill>
        <p:spPr>
          <a:xfrm>
            <a:off x="478933" y="2753954"/>
            <a:ext cx="3716242" cy="1521611"/>
          </a:xfrm>
          <a:prstGeom prst="rect">
            <a:avLst/>
          </a:prstGeom>
        </p:spPr>
      </p:pic>
    </p:spTree>
    <p:extLst>
      <p:ext uri="{BB962C8B-B14F-4D97-AF65-F5344CB8AC3E}">
        <p14:creationId xmlns:p14="http://schemas.microsoft.com/office/powerpoint/2010/main" val="96284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139700" indent="0" algn="just">
              <a:buNone/>
            </a:pPr>
            <a:r>
              <a:rPr lang="en-US" b="1" dirty="0"/>
              <a:t>Example:</a:t>
            </a:r>
          </a:p>
          <a:p>
            <a:pPr marL="139700" indent="0" algn="just">
              <a:buNone/>
            </a:pPr>
            <a:r>
              <a:rPr lang="en-US" b="1" dirty="0"/>
              <a:t>Problem Statement:</a:t>
            </a:r>
          </a:p>
          <a:p>
            <a:pPr algn="just"/>
            <a:r>
              <a:rPr lang="en-US" dirty="0"/>
              <a:t>Calculate Arithmetic Mean for the following individual data:</a:t>
            </a:r>
          </a:p>
          <a:p>
            <a:pPr marL="139700" indent="0" algn="just">
              <a:buNone/>
            </a:pPr>
            <a:r>
              <a:rPr lang="en-US" dirty="0"/>
              <a:t>	</a:t>
            </a:r>
            <a:r>
              <a:rPr lang="en-US" b="1" dirty="0"/>
              <a:t>Items:</a:t>
            </a:r>
          </a:p>
          <a:p>
            <a:pPr marL="139700" indent="0" algn="just">
              <a:buNone/>
            </a:pPr>
            <a:r>
              <a:rPr lang="en-US" dirty="0"/>
              <a:t>	14 36 45 70 105</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9" name="Picture 8">
            <a:extLst>
              <a:ext uri="{FF2B5EF4-FFF2-40B4-BE49-F238E27FC236}">
                <a16:creationId xmlns:a16="http://schemas.microsoft.com/office/drawing/2014/main" id="{8F103F0C-CCDA-4472-AD06-3D72CB89D12B}"/>
              </a:ext>
            </a:extLst>
          </p:cNvPr>
          <p:cNvPicPr>
            <a:picLocks noChangeAspect="1"/>
          </p:cNvPicPr>
          <p:nvPr/>
        </p:nvPicPr>
        <p:blipFill>
          <a:blip r:embed="rId4"/>
          <a:stretch>
            <a:fillRect/>
          </a:stretch>
        </p:blipFill>
        <p:spPr>
          <a:xfrm>
            <a:off x="6141746" y="2208775"/>
            <a:ext cx="1836393" cy="1090359"/>
          </a:xfrm>
          <a:prstGeom prst="rect">
            <a:avLst/>
          </a:prstGeom>
        </p:spPr>
      </p:pic>
    </p:spTree>
    <p:extLst>
      <p:ext uri="{BB962C8B-B14F-4D97-AF65-F5344CB8AC3E}">
        <p14:creationId xmlns:p14="http://schemas.microsoft.com/office/powerpoint/2010/main" val="205222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Individual Data Series continued…</a:t>
            </a:r>
            <a:endParaRPr dirty="0"/>
          </a:p>
        </p:txBody>
      </p:sp>
      <p:sp>
        <p:nvSpPr>
          <p:cNvPr id="75" name="Google Shape;75;p15"/>
          <p:cNvSpPr txBox="1">
            <a:spLocks noGrp="1"/>
          </p:cNvSpPr>
          <p:nvPr>
            <p:ph type="body" idx="2"/>
          </p:nvPr>
        </p:nvSpPr>
        <p:spPr>
          <a:xfrm>
            <a:off x="358175" y="2421250"/>
            <a:ext cx="3837000" cy="2502678"/>
          </a:xfrm>
          <a:prstGeom prst="rect">
            <a:avLst/>
          </a:prstGeom>
        </p:spPr>
        <p:txBody>
          <a:bodyPr spcFirstLastPara="1" wrap="square" lIns="91425" tIns="91425" rIns="91425" bIns="91425" anchor="ctr" anchorCtr="0">
            <a:noAutofit/>
          </a:bodyPr>
          <a:lstStyle/>
          <a:p>
            <a:pPr marL="139700" indent="0" algn="just">
              <a:buNone/>
            </a:pPr>
            <a:r>
              <a:rPr lang="en-US" b="1" dirty="0"/>
              <a:t>Solution:</a:t>
            </a:r>
          </a:p>
          <a:p>
            <a:pPr algn="just"/>
            <a:r>
              <a:rPr lang="en-US" dirty="0"/>
              <a:t>Based on the above mentioned formula, Arithmetic Mean x¯ will be:</a:t>
            </a:r>
          </a:p>
          <a:p>
            <a:pPr algn="just"/>
            <a:r>
              <a:rPr lang="en-US" dirty="0"/>
              <a:t>The Arithmetic Mean of the given</a:t>
            </a:r>
          </a:p>
          <a:p>
            <a:pPr algn="just"/>
            <a:r>
              <a:rPr lang="en-US" dirty="0"/>
              <a:t>numbers is 54.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3" name="Picture 2">
            <a:extLst>
              <a:ext uri="{FF2B5EF4-FFF2-40B4-BE49-F238E27FC236}">
                <a16:creationId xmlns:a16="http://schemas.microsoft.com/office/drawing/2014/main" id="{24AE7EBF-F5EE-41A0-8121-CA7F1C55F266}"/>
              </a:ext>
            </a:extLst>
          </p:cNvPr>
          <p:cNvPicPr>
            <a:picLocks noChangeAspect="1"/>
          </p:cNvPicPr>
          <p:nvPr/>
        </p:nvPicPr>
        <p:blipFill>
          <a:blip r:embed="rId4"/>
          <a:stretch>
            <a:fillRect/>
          </a:stretch>
        </p:blipFill>
        <p:spPr>
          <a:xfrm>
            <a:off x="4565373" y="1202273"/>
            <a:ext cx="4571999" cy="2952749"/>
          </a:xfrm>
          <a:prstGeom prst="rect">
            <a:avLst/>
          </a:prstGeom>
        </p:spPr>
      </p:pic>
    </p:spTree>
    <p:extLst>
      <p:ext uri="{BB962C8B-B14F-4D97-AF65-F5344CB8AC3E}">
        <p14:creationId xmlns:p14="http://schemas.microsoft.com/office/powerpoint/2010/main" val="534296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a:t>
            </a:r>
            <a:endParaRPr dirty="0"/>
          </a:p>
        </p:txBody>
      </p:sp>
      <p:sp>
        <p:nvSpPr>
          <p:cNvPr id="75" name="Google Shape;75;p15"/>
          <p:cNvSpPr txBox="1">
            <a:spLocks noGrp="1"/>
          </p:cNvSpPr>
          <p:nvPr>
            <p:ph type="body" idx="2"/>
          </p:nvPr>
        </p:nvSpPr>
        <p:spPr>
          <a:xfrm>
            <a:off x="358175" y="2421250"/>
            <a:ext cx="3837000" cy="2502678"/>
          </a:xfrm>
          <a:prstGeom prst="rect">
            <a:avLst/>
          </a:prstGeom>
        </p:spPr>
        <p:txBody>
          <a:bodyPr spcFirstLastPara="1" wrap="square" lIns="91425" tIns="91425" rIns="91425" bIns="91425" anchor="ctr" anchorCtr="0">
            <a:noAutofit/>
          </a:bodyPr>
          <a:lstStyle/>
          <a:p>
            <a:pPr algn="just"/>
            <a:r>
              <a:rPr lang="en-US" dirty="0"/>
              <a:t>When data is given along with their frequencies. Following is an example of discrete series:</a:t>
            </a:r>
          </a:p>
          <a:p>
            <a:pPr marL="139700" indent="0" algn="just">
              <a:buNone/>
            </a:pPr>
            <a:r>
              <a:rPr lang="en-US" dirty="0"/>
              <a:t>	</a:t>
            </a:r>
            <a:r>
              <a:rPr lang="en-US" b="1" dirty="0"/>
              <a:t>Items : </a:t>
            </a:r>
            <a:r>
              <a:rPr lang="en-US" dirty="0"/>
              <a:t>5 10 20 30 40 50 60 70</a:t>
            </a:r>
          </a:p>
          <a:p>
            <a:pPr marL="139700" indent="0" algn="just">
              <a:buNone/>
            </a:pPr>
            <a:r>
              <a:rPr lang="en-US" dirty="0"/>
              <a:t>	</a:t>
            </a:r>
            <a:r>
              <a:rPr lang="en-US" b="1" dirty="0"/>
              <a:t>Frequency: </a:t>
            </a:r>
            <a:r>
              <a:rPr lang="en-US" dirty="0"/>
              <a:t>2 5 1 3 12 0 5 7</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4" name="Picture 3">
            <a:extLst>
              <a:ext uri="{FF2B5EF4-FFF2-40B4-BE49-F238E27FC236}">
                <a16:creationId xmlns:a16="http://schemas.microsoft.com/office/drawing/2014/main" id="{921F067C-9ED2-4167-968C-446A0E57984A}"/>
              </a:ext>
            </a:extLst>
          </p:cNvPr>
          <p:cNvPicPr>
            <a:picLocks noChangeAspect="1"/>
          </p:cNvPicPr>
          <p:nvPr/>
        </p:nvPicPr>
        <p:blipFill>
          <a:blip r:embed="rId4"/>
          <a:stretch>
            <a:fillRect/>
          </a:stretch>
        </p:blipFill>
        <p:spPr>
          <a:xfrm>
            <a:off x="5110108" y="2127107"/>
            <a:ext cx="3675717" cy="889286"/>
          </a:xfrm>
          <a:prstGeom prst="rect">
            <a:avLst/>
          </a:prstGeom>
        </p:spPr>
      </p:pic>
    </p:spTree>
    <p:extLst>
      <p:ext uri="{BB962C8B-B14F-4D97-AF65-F5344CB8AC3E}">
        <p14:creationId xmlns:p14="http://schemas.microsoft.com/office/powerpoint/2010/main" val="4182032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 continued…</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For discrete series, the Arithmetic Mean can be calculated using the following formula. 	</a:t>
            </a:r>
          </a:p>
          <a:p>
            <a:pPr marL="139700" indent="0" algn="just">
              <a:buNone/>
            </a:pPr>
            <a:r>
              <a:rPr lang="en-US" b="1" dirty="0"/>
              <a:t>Formula</a:t>
            </a:r>
          </a:p>
          <a:p>
            <a:pPr marL="139700" indent="0" algn="just">
              <a:buNone/>
            </a:pPr>
            <a:endParaRPr lang="en-US" b="1"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4" name="Picture 3">
            <a:extLst>
              <a:ext uri="{FF2B5EF4-FFF2-40B4-BE49-F238E27FC236}">
                <a16:creationId xmlns:a16="http://schemas.microsoft.com/office/drawing/2014/main" id="{921F067C-9ED2-4167-968C-446A0E57984A}"/>
              </a:ext>
            </a:extLst>
          </p:cNvPr>
          <p:cNvPicPr>
            <a:picLocks noChangeAspect="1"/>
          </p:cNvPicPr>
          <p:nvPr/>
        </p:nvPicPr>
        <p:blipFill>
          <a:blip r:embed="rId4"/>
          <a:stretch>
            <a:fillRect/>
          </a:stretch>
        </p:blipFill>
        <p:spPr>
          <a:xfrm>
            <a:off x="5110108" y="2127107"/>
            <a:ext cx="3675717" cy="889286"/>
          </a:xfrm>
          <a:prstGeom prst="rect">
            <a:avLst/>
          </a:prstGeom>
        </p:spPr>
      </p:pic>
      <p:pic>
        <p:nvPicPr>
          <p:cNvPr id="3" name="Picture 2">
            <a:extLst>
              <a:ext uri="{FF2B5EF4-FFF2-40B4-BE49-F238E27FC236}">
                <a16:creationId xmlns:a16="http://schemas.microsoft.com/office/drawing/2014/main" id="{1B364804-9DE6-4854-A429-DE5599128070}"/>
              </a:ext>
            </a:extLst>
          </p:cNvPr>
          <p:cNvPicPr>
            <a:picLocks noChangeAspect="1"/>
          </p:cNvPicPr>
          <p:nvPr/>
        </p:nvPicPr>
        <p:blipFill>
          <a:blip r:embed="rId5"/>
          <a:stretch>
            <a:fillRect/>
          </a:stretch>
        </p:blipFill>
        <p:spPr>
          <a:xfrm>
            <a:off x="1010071" y="4015639"/>
            <a:ext cx="2761829" cy="668701"/>
          </a:xfrm>
          <a:prstGeom prst="rect">
            <a:avLst/>
          </a:prstGeom>
        </p:spPr>
      </p:pic>
    </p:spTree>
    <p:extLst>
      <p:ext uri="{BB962C8B-B14F-4D97-AF65-F5344CB8AC3E}">
        <p14:creationId xmlns:p14="http://schemas.microsoft.com/office/powerpoint/2010/main" val="3507190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Discrete Data Series continued…</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Alternatively, we can write same formula as follows:	</a:t>
            </a:r>
          </a:p>
          <a:p>
            <a:pPr marL="139700" indent="0" algn="just">
              <a:buNone/>
            </a:pPr>
            <a:r>
              <a:rPr lang="en-US" b="1" dirty="0"/>
              <a:t>Formula</a:t>
            </a:r>
          </a:p>
          <a:p>
            <a:pPr marL="139700" indent="0" algn="just">
              <a:buNone/>
            </a:pPr>
            <a:endParaRPr lang="en-US" b="1"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5" name="Picture 4">
            <a:extLst>
              <a:ext uri="{FF2B5EF4-FFF2-40B4-BE49-F238E27FC236}">
                <a16:creationId xmlns:a16="http://schemas.microsoft.com/office/drawing/2014/main" id="{5117185D-E02B-47E8-AC0F-D3761878125A}"/>
              </a:ext>
            </a:extLst>
          </p:cNvPr>
          <p:cNvPicPr>
            <a:picLocks noChangeAspect="1"/>
          </p:cNvPicPr>
          <p:nvPr/>
        </p:nvPicPr>
        <p:blipFill>
          <a:blip r:embed="rId4"/>
          <a:stretch>
            <a:fillRect/>
          </a:stretch>
        </p:blipFill>
        <p:spPr>
          <a:xfrm>
            <a:off x="1625654" y="3821963"/>
            <a:ext cx="1302042" cy="813777"/>
          </a:xfrm>
          <a:prstGeom prst="rect">
            <a:avLst/>
          </a:prstGeom>
        </p:spPr>
      </p:pic>
      <p:pic>
        <p:nvPicPr>
          <p:cNvPr id="7" name="Picture 6">
            <a:extLst>
              <a:ext uri="{FF2B5EF4-FFF2-40B4-BE49-F238E27FC236}">
                <a16:creationId xmlns:a16="http://schemas.microsoft.com/office/drawing/2014/main" id="{6021EA51-2E55-4916-A25B-9F5ABAC21BE7}"/>
              </a:ext>
            </a:extLst>
          </p:cNvPr>
          <p:cNvPicPr>
            <a:picLocks noChangeAspect="1"/>
          </p:cNvPicPr>
          <p:nvPr/>
        </p:nvPicPr>
        <p:blipFill>
          <a:blip r:embed="rId4"/>
          <a:stretch>
            <a:fillRect/>
          </a:stretch>
        </p:blipFill>
        <p:spPr>
          <a:xfrm>
            <a:off x="5697588" y="2003469"/>
            <a:ext cx="2307569" cy="1442232"/>
          </a:xfrm>
          <a:prstGeom prst="rect">
            <a:avLst/>
          </a:prstGeom>
        </p:spPr>
      </p:pic>
    </p:spTree>
    <p:extLst>
      <p:ext uri="{BB962C8B-B14F-4D97-AF65-F5344CB8AC3E}">
        <p14:creationId xmlns:p14="http://schemas.microsoft.com/office/powerpoint/2010/main" val="2809017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Continuous Data Series</a:t>
            </a:r>
            <a:endParaRPr dirty="0"/>
          </a:p>
        </p:txBody>
      </p:sp>
      <p:sp>
        <p:nvSpPr>
          <p:cNvPr id="75" name="Google Shape;75;p15"/>
          <p:cNvSpPr txBox="1">
            <a:spLocks noGrp="1"/>
          </p:cNvSpPr>
          <p:nvPr>
            <p:ph type="body" idx="2"/>
          </p:nvPr>
        </p:nvSpPr>
        <p:spPr>
          <a:xfrm>
            <a:off x="358175" y="2571750"/>
            <a:ext cx="3837000" cy="2000250"/>
          </a:xfrm>
          <a:prstGeom prst="rect">
            <a:avLst/>
          </a:prstGeom>
        </p:spPr>
        <p:txBody>
          <a:bodyPr spcFirstLastPara="1" wrap="square" lIns="91425" tIns="91425" rIns="91425" bIns="91425" anchor="ctr" anchorCtr="0">
            <a:noAutofit/>
          </a:bodyPr>
          <a:lstStyle/>
          <a:p>
            <a:pPr algn="just"/>
            <a:r>
              <a:rPr lang="en-US" dirty="0"/>
              <a:t>When data is given based on ranges along with their frequencies. Following is an example of continuous series:</a:t>
            </a:r>
          </a:p>
          <a:p>
            <a:pPr marL="139700" indent="0" algn="just">
              <a:buNone/>
            </a:pPr>
            <a:r>
              <a:rPr lang="en-US" b="1" dirty="0"/>
              <a:t>Items: </a:t>
            </a:r>
            <a:r>
              <a:rPr lang="en-US" dirty="0"/>
              <a:t>0-5 5-10 10-20 20-30 30-40</a:t>
            </a:r>
          </a:p>
          <a:p>
            <a:pPr marL="139700" indent="0" algn="just">
              <a:buNone/>
            </a:pPr>
            <a:r>
              <a:rPr lang="en-US" b="1" dirty="0"/>
              <a:t>Frequency: </a:t>
            </a:r>
            <a:r>
              <a:rPr lang="en-US" dirty="0"/>
              <a:t>2 5 1 3 12</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9" name="Picture 8">
            <a:extLst>
              <a:ext uri="{FF2B5EF4-FFF2-40B4-BE49-F238E27FC236}">
                <a16:creationId xmlns:a16="http://schemas.microsoft.com/office/drawing/2014/main" id="{6137D235-4138-457D-9F4A-C6CDC6AA8FC9}"/>
              </a:ext>
            </a:extLst>
          </p:cNvPr>
          <p:cNvPicPr>
            <a:picLocks noChangeAspect="1"/>
          </p:cNvPicPr>
          <p:nvPr/>
        </p:nvPicPr>
        <p:blipFill>
          <a:blip r:embed="rId4"/>
          <a:stretch>
            <a:fillRect/>
          </a:stretch>
        </p:blipFill>
        <p:spPr>
          <a:xfrm>
            <a:off x="4684643" y="2208775"/>
            <a:ext cx="4406394" cy="1050755"/>
          </a:xfrm>
          <a:prstGeom prst="rect">
            <a:avLst/>
          </a:prstGeom>
        </p:spPr>
      </p:pic>
    </p:spTree>
    <p:extLst>
      <p:ext uri="{BB962C8B-B14F-4D97-AF65-F5344CB8AC3E}">
        <p14:creationId xmlns:p14="http://schemas.microsoft.com/office/powerpoint/2010/main" val="2648477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Continuous Data Series continued…</a:t>
            </a:r>
            <a:endParaRPr dirty="0"/>
          </a:p>
        </p:txBody>
      </p:sp>
      <p:sp>
        <p:nvSpPr>
          <p:cNvPr id="75" name="Google Shape;75;p15"/>
          <p:cNvSpPr txBox="1">
            <a:spLocks noGrp="1"/>
          </p:cNvSpPr>
          <p:nvPr>
            <p:ph type="body" idx="2"/>
          </p:nvPr>
        </p:nvSpPr>
        <p:spPr>
          <a:xfrm>
            <a:off x="358175" y="2220205"/>
            <a:ext cx="3837000" cy="2354580"/>
          </a:xfrm>
          <a:prstGeom prst="rect">
            <a:avLst/>
          </a:prstGeom>
        </p:spPr>
        <p:txBody>
          <a:bodyPr spcFirstLastPara="1" wrap="square" lIns="91425" tIns="91425" rIns="91425" bIns="91425" anchor="ctr" anchorCtr="0">
            <a:noAutofit/>
          </a:bodyPr>
          <a:lstStyle/>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US" dirty="0"/>
              <a:t>Image Source :</a:t>
            </a:r>
            <a:r>
              <a:rPr lang="en-US" dirty="0">
                <a:hlinkClick r:id="rId3"/>
              </a:rPr>
              <a:t>https://www.tutorialspoint.com/statistics/discrete_series_arithmetic_mean.htm</a:t>
            </a:r>
            <a:r>
              <a:rPr lang="en-US" dirty="0"/>
              <a:t> </a:t>
            </a:r>
          </a:p>
        </p:txBody>
      </p:sp>
      <p:pic>
        <p:nvPicPr>
          <p:cNvPr id="9" name="Picture 8">
            <a:extLst>
              <a:ext uri="{FF2B5EF4-FFF2-40B4-BE49-F238E27FC236}">
                <a16:creationId xmlns:a16="http://schemas.microsoft.com/office/drawing/2014/main" id="{6137D235-4138-457D-9F4A-C6CDC6AA8FC9}"/>
              </a:ext>
            </a:extLst>
          </p:cNvPr>
          <p:cNvPicPr>
            <a:picLocks noChangeAspect="1"/>
          </p:cNvPicPr>
          <p:nvPr/>
        </p:nvPicPr>
        <p:blipFill>
          <a:blip r:embed="rId4"/>
          <a:stretch>
            <a:fillRect/>
          </a:stretch>
        </p:blipFill>
        <p:spPr>
          <a:xfrm>
            <a:off x="4684643" y="2208775"/>
            <a:ext cx="4406394" cy="1050755"/>
          </a:xfrm>
          <a:prstGeom prst="rect">
            <a:avLst/>
          </a:prstGeom>
        </p:spPr>
      </p:pic>
      <p:pic>
        <p:nvPicPr>
          <p:cNvPr id="5" name="Picture 4">
            <a:extLst>
              <a:ext uri="{FF2B5EF4-FFF2-40B4-BE49-F238E27FC236}">
                <a16:creationId xmlns:a16="http://schemas.microsoft.com/office/drawing/2014/main" id="{64D7C7A6-9FCD-44FB-80F6-FE1D63D5F4E8}"/>
              </a:ext>
            </a:extLst>
          </p:cNvPr>
          <p:cNvPicPr>
            <a:picLocks noChangeAspect="1"/>
          </p:cNvPicPr>
          <p:nvPr/>
        </p:nvPicPr>
        <p:blipFill>
          <a:blip r:embed="rId5"/>
          <a:stretch>
            <a:fillRect/>
          </a:stretch>
        </p:blipFill>
        <p:spPr>
          <a:xfrm>
            <a:off x="367141" y="2457520"/>
            <a:ext cx="3845966" cy="1339220"/>
          </a:xfrm>
          <a:prstGeom prst="rect">
            <a:avLst/>
          </a:prstGeom>
        </p:spPr>
      </p:pic>
    </p:spTree>
    <p:extLst>
      <p:ext uri="{BB962C8B-B14F-4D97-AF65-F5344CB8AC3E}">
        <p14:creationId xmlns:p14="http://schemas.microsoft.com/office/powerpoint/2010/main" val="27113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Arithmetic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Geometric mean</a:t>
            </a:r>
            <a:endParaRPr dirty="0"/>
          </a:p>
        </p:txBody>
      </p:sp>
      <p:sp>
        <p:nvSpPr>
          <p:cNvPr id="75" name="Google Shape;75;p15"/>
          <p:cNvSpPr txBox="1">
            <a:spLocks noGrp="1"/>
          </p:cNvSpPr>
          <p:nvPr>
            <p:ph type="body" idx="2"/>
          </p:nvPr>
        </p:nvSpPr>
        <p:spPr>
          <a:xfrm>
            <a:off x="358175" y="2220205"/>
            <a:ext cx="3837000" cy="2354580"/>
          </a:xfrm>
          <a:prstGeom prst="rect">
            <a:avLst/>
          </a:prstGeom>
        </p:spPr>
        <p:txBody>
          <a:bodyPr spcFirstLastPara="1" wrap="square" lIns="91425" tIns="91425" rIns="91425" bIns="91425" anchor="ctr" anchorCtr="0">
            <a:noAutofit/>
          </a:bodyPr>
          <a:lstStyle/>
          <a:p>
            <a:r>
              <a:rPr lang="en-US" dirty="0"/>
              <a:t>Geometric mean of n numbers is defined as the nth root of the product of n numbers. </a:t>
            </a:r>
          </a:p>
          <a:p>
            <a:pPr marL="139700" indent="0">
              <a:buNone/>
            </a:pPr>
            <a:r>
              <a:rPr lang="en-US" dirty="0"/>
              <a:t>Formula :</a:t>
            </a:r>
          </a:p>
          <a:p>
            <a:pPr marL="139700" indent="0">
              <a:buNone/>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US" dirty="0"/>
              <a:t>Image Source :</a:t>
            </a:r>
            <a:r>
              <a:rPr lang="en-US" dirty="0">
                <a:hlinkClick r:id="rId3"/>
              </a:rPr>
              <a:t>https://www.tutorialspoint.com/statistics/geometric_mean.htm</a:t>
            </a:r>
            <a:r>
              <a:rPr lang="en-US" dirty="0"/>
              <a:t> </a:t>
            </a:r>
          </a:p>
        </p:txBody>
      </p:sp>
      <p:pic>
        <p:nvPicPr>
          <p:cNvPr id="3" name="Picture 2">
            <a:extLst>
              <a:ext uri="{FF2B5EF4-FFF2-40B4-BE49-F238E27FC236}">
                <a16:creationId xmlns:a16="http://schemas.microsoft.com/office/drawing/2014/main" id="{FD4C615D-5EE3-4F3B-9A2D-354E1D4D5409}"/>
              </a:ext>
            </a:extLst>
          </p:cNvPr>
          <p:cNvPicPr>
            <a:picLocks noChangeAspect="1"/>
          </p:cNvPicPr>
          <p:nvPr/>
        </p:nvPicPr>
        <p:blipFill>
          <a:blip r:embed="rId4"/>
          <a:stretch>
            <a:fillRect/>
          </a:stretch>
        </p:blipFill>
        <p:spPr>
          <a:xfrm>
            <a:off x="1037393" y="3924514"/>
            <a:ext cx="2527428" cy="505486"/>
          </a:xfrm>
          <a:prstGeom prst="rect">
            <a:avLst/>
          </a:prstGeom>
        </p:spPr>
      </p:pic>
      <p:pic>
        <p:nvPicPr>
          <p:cNvPr id="4" name="Picture 3">
            <a:extLst>
              <a:ext uri="{FF2B5EF4-FFF2-40B4-BE49-F238E27FC236}">
                <a16:creationId xmlns:a16="http://schemas.microsoft.com/office/drawing/2014/main" id="{2383DDED-2542-4265-99F3-89E2D58FE2A8}"/>
              </a:ext>
            </a:extLst>
          </p:cNvPr>
          <p:cNvPicPr>
            <a:picLocks noChangeAspect="1"/>
          </p:cNvPicPr>
          <p:nvPr/>
        </p:nvPicPr>
        <p:blipFill>
          <a:blip r:embed="rId5"/>
          <a:stretch>
            <a:fillRect/>
          </a:stretch>
        </p:blipFill>
        <p:spPr>
          <a:xfrm>
            <a:off x="4838426" y="1285634"/>
            <a:ext cx="4179678" cy="83593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776AD035-87D5-D72A-C4B8-D60098272E49}"/>
              </a:ext>
            </a:extLst>
          </p:cNvPr>
          <p:cNvPicPr>
            <a:picLocks noChangeAspect="1"/>
          </p:cNvPicPr>
          <p:nvPr/>
        </p:nvPicPr>
        <p:blipFill>
          <a:blip r:embed="rId6"/>
          <a:stretch>
            <a:fillRect/>
          </a:stretch>
        </p:blipFill>
        <p:spPr>
          <a:xfrm>
            <a:off x="5490186" y="2129406"/>
            <a:ext cx="2949265" cy="1731184"/>
          </a:xfrm>
          <a:prstGeom prst="rect">
            <a:avLst/>
          </a:prstGeom>
        </p:spPr>
      </p:pic>
    </p:spTree>
    <p:extLst>
      <p:ext uri="{BB962C8B-B14F-4D97-AF65-F5344CB8AC3E}">
        <p14:creationId xmlns:p14="http://schemas.microsoft.com/office/powerpoint/2010/main" val="1751561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Advantages of Inferential statistics </a:t>
            </a:r>
            <a:endParaRPr dirty="0"/>
          </a:p>
        </p:txBody>
      </p:sp>
      <p:sp>
        <p:nvSpPr>
          <p:cNvPr id="75" name="Google Shape;75;p15"/>
          <p:cNvSpPr txBox="1">
            <a:spLocks noGrp="1"/>
          </p:cNvSpPr>
          <p:nvPr>
            <p:ph type="body" idx="2"/>
          </p:nvPr>
        </p:nvSpPr>
        <p:spPr>
          <a:xfrm>
            <a:off x="358175" y="2421250"/>
            <a:ext cx="3837000" cy="163447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A precise tool for estimating population.</a:t>
            </a:r>
          </a:p>
          <a:p>
            <a:pPr marL="457200" lvl="0" indent="-317500" algn="just" rtl="0">
              <a:spcBef>
                <a:spcPts val="0"/>
              </a:spcBef>
              <a:spcAft>
                <a:spcPts val="0"/>
              </a:spcAft>
              <a:buSzPts val="1400"/>
              <a:buChar char="●"/>
            </a:pPr>
            <a:r>
              <a:rPr lang="en-US" dirty="0"/>
              <a:t>Highly structured analytical methods.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2" name="Picture 1">
            <a:extLst>
              <a:ext uri="{FF2B5EF4-FFF2-40B4-BE49-F238E27FC236}">
                <a16:creationId xmlns:a16="http://schemas.microsoft.com/office/drawing/2014/main" id="{6B0D880F-0AC8-4954-B62F-A0797C725A69}"/>
              </a:ext>
            </a:extLst>
          </p:cNvPr>
          <p:cNvPicPr>
            <a:picLocks noChangeAspect="1"/>
          </p:cNvPicPr>
          <p:nvPr/>
        </p:nvPicPr>
        <p:blipFill>
          <a:blip r:embed="rId3"/>
          <a:stretch>
            <a:fillRect/>
          </a:stretch>
        </p:blipFill>
        <p:spPr>
          <a:xfrm>
            <a:off x="4572000" y="1409540"/>
            <a:ext cx="4562796" cy="2366951"/>
          </a:xfrm>
          <a:prstGeom prst="rect">
            <a:avLst/>
          </a:prstGeom>
        </p:spPr>
      </p:pic>
    </p:spTree>
    <p:extLst>
      <p:ext uri="{BB962C8B-B14F-4D97-AF65-F5344CB8AC3E}">
        <p14:creationId xmlns:p14="http://schemas.microsoft.com/office/powerpoint/2010/main" val="15917904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Harmonic Mean ?</a:t>
            </a:r>
            <a:endParaRPr dirty="0"/>
          </a:p>
        </p:txBody>
      </p:sp>
      <p:sp>
        <p:nvSpPr>
          <p:cNvPr id="75" name="Google Shape;75;p15"/>
          <p:cNvSpPr txBox="1">
            <a:spLocks noGrp="1"/>
          </p:cNvSpPr>
          <p:nvPr>
            <p:ph type="body" idx="2"/>
          </p:nvPr>
        </p:nvSpPr>
        <p:spPr>
          <a:xfrm>
            <a:off x="358175" y="2220204"/>
            <a:ext cx="3837000" cy="2648975"/>
          </a:xfrm>
          <a:prstGeom prst="rect">
            <a:avLst/>
          </a:prstGeom>
        </p:spPr>
        <p:txBody>
          <a:bodyPr spcFirstLastPara="1" wrap="square" lIns="91425" tIns="91425" rIns="91425" bIns="91425" anchor="ctr" anchorCtr="0">
            <a:noAutofit/>
          </a:bodyPr>
          <a:lstStyle/>
          <a:p>
            <a:r>
              <a:rPr lang="en-US" dirty="0"/>
              <a:t>Harmonic mean is a type of average that is calculated by dividing the number of values in a data series by the sum of the reciprocals (1/</a:t>
            </a:r>
            <a:r>
              <a:rPr lang="en-US" dirty="0" err="1"/>
              <a:t>x_i</a:t>
            </a:r>
            <a:r>
              <a:rPr lang="en-US" dirty="0"/>
              <a:t>) of each value in the data series.</a:t>
            </a:r>
          </a:p>
          <a:p>
            <a:r>
              <a:rPr lang="en-US" dirty="0"/>
              <a:t>A harmonic mean is one of the three Pythagorean means (the other two are arithmetic mean and geometric mean).</a:t>
            </a:r>
          </a:p>
          <a:p>
            <a:r>
              <a:rPr lang="en-US" dirty="0"/>
              <a:t>The harmonic mean always shows the lowest value among the Pythagorean means.</a:t>
            </a:r>
          </a:p>
        </p:txBody>
      </p:sp>
      <p:sp>
        <p:nvSpPr>
          <p:cNvPr id="77" name="Google Shape;77;p15"/>
          <p:cNvSpPr txBox="1">
            <a:spLocks noGrp="1"/>
          </p:cNvSpPr>
          <p:nvPr>
            <p:ph type="body" idx="3"/>
          </p:nvPr>
        </p:nvSpPr>
        <p:spPr>
          <a:xfrm>
            <a:off x="4691367" y="4691592"/>
            <a:ext cx="4333461" cy="303309"/>
          </a:xfrm>
          <a:prstGeom prst="rect">
            <a:avLst/>
          </a:prstGeom>
        </p:spPr>
        <p:txBody>
          <a:bodyPr spcFirstLastPara="1" wrap="square" lIns="91425" tIns="91425" rIns="91425" bIns="91425" anchor="t" anchorCtr="0">
            <a:noAutofit/>
          </a:bodyPr>
          <a:lstStyle/>
          <a:p>
            <a:pPr marL="0" indent="0" algn="ctr">
              <a:buNone/>
            </a:pPr>
            <a:r>
              <a:rPr lang="en" dirty="0"/>
              <a:t>Image Source:</a:t>
            </a:r>
            <a:r>
              <a:rPr lang="en" dirty="0">
                <a:hlinkClick r:id="rId3"/>
              </a:rPr>
              <a:t>https://www.google.com/url?sa=i&amp;source=imgres&amp;cd=&amp;cad=rja&amp;uact=8&amp;ved=2ah UKEwiz-cCqgLnqAhURcCsKHQfvCocQjRx6BAgBEAQ&amp;url=https%3A%2F%2Fde</a:t>
            </a:r>
            <a:endParaRPr lang="en">
              <a:hlinkClick r:id="rId3"/>
            </a:endParaRPr>
          </a:p>
          <a:p>
            <a:pPr marL="0" indent="0">
              <a:lnSpc>
                <a:spcPct val="114999"/>
              </a:lnSpc>
              <a:spcAft>
                <a:spcPts val="1600"/>
              </a:spcAft>
              <a:buNone/>
            </a:pPr>
            <a:endParaRPr lang="en"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3690438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 of Harmonic Mean</a:t>
            </a:r>
            <a:endParaRPr dirty="0"/>
          </a:p>
        </p:txBody>
      </p:sp>
      <p:sp>
        <p:nvSpPr>
          <p:cNvPr id="75" name="Google Shape;75;p15"/>
          <p:cNvSpPr txBox="1">
            <a:spLocks noGrp="1"/>
          </p:cNvSpPr>
          <p:nvPr>
            <p:ph type="body" idx="2"/>
          </p:nvPr>
        </p:nvSpPr>
        <p:spPr>
          <a:xfrm>
            <a:off x="358175" y="2068549"/>
            <a:ext cx="3837000" cy="2855379"/>
          </a:xfrm>
          <a:prstGeom prst="rect">
            <a:avLst/>
          </a:prstGeom>
        </p:spPr>
        <p:txBody>
          <a:bodyPr spcFirstLastPara="1" wrap="square" lIns="91425" tIns="91425" rIns="91425" bIns="91425" anchor="ctr" anchorCtr="0">
            <a:noAutofit/>
          </a:bodyPr>
          <a:lstStyle/>
          <a:p>
            <a:r>
              <a:rPr lang="en-US" dirty="0"/>
              <a:t>The general formula for calculating a harmonic mean is:</a:t>
            </a:r>
          </a:p>
          <a:p>
            <a:r>
              <a:rPr lang="en-US" dirty="0"/>
              <a:t>Harmonic mean = n / (Σ1/</a:t>
            </a:r>
            <a:r>
              <a:rPr lang="en-US" dirty="0" err="1"/>
              <a:t>x_i</a:t>
            </a:r>
            <a:r>
              <a:rPr lang="en-US" dirty="0"/>
              <a:t>)</a:t>
            </a:r>
          </a:p>
          <a:p>
            <a:r>
              <a:rPr lang="en-US" dirty="0"/>
              <a:t>Where: n – the number of the values in a dataset</a:t>
            </a:r>
          </a:p>
          <a:p>
            <a:r>
              <a:rPr lang="en-US" dirty="0" err="1"/>
              <a:t>x_i</a:t>
            </a:r>
            <a:r>
              <a:rPr lang="en-US" dirty="0"/>
              <a:t> – the point in a dataset</a:t>
            </a:r>
          </a:p>
          <a:p>
            <a:r>
              <a:rPr lang="en-US" dirty="0"/>
              <a:t>The weighted harmonic mean can be calculated using the following formula:</a:t>
            </a:r>
          </a:p>
          <a:p>
            <a:r>
              <a:rPr lang="en-US" dirty="0"/>
              <a:t>Weighted Harmonic Mean = (</a:t>
            </a:r>
            <a:r>
              <a:rPr lang="en-US" dirty="0" err="1"/>
              <a:t>Σw_i</a:t>
            </a:r>
            <a:r>
              <a:rPr lang="en-US" dirty="0"/>
              <a:t> ) /(</a:t>
            </a:r>
            <a:r>
              <a:rPr lang="en-US" dirty="0" err="1"/>
              <a:t>Σw_i</a:t>
            </a:r>
            <a:r>
              <a:rPr lang="en-US" dirty="0"/>
              <a:t>/</a:t>
            </a:r>
            <a:r>
              <a:rPr lang="en-US" dirty="0" err="1"/>
              <a:t>x_i</a:t>
            </a:r>
            <a:r>
              <a:rPr lang="en-US" dirty="0"/>
              <a:t>) Where:</a:t>
            </a:r>
          </a:p>
          <a:p>
            <a:r>
              <a:rPr lang="en-US" dirty="0" err="1"/>
              <a:t>w_i</a:t>
            </a:r>
            <a:r>
              <a:rPr lang="en-US" dirty="0"/>
              <a:t> – the weight of the data point</a:t>
            </a:r>
          </a:p>
          <a:p>
            <a:r>
              <a:rPr lang="en-US" dirty="0" err="1"/>
              <a:t>x_i</a:t>
            </a:r>
            <a:r>
              <a:rPr lang="en-US" dirty="0"/>
              <a:t> – the point in a dataset.</a:t>
            </a:r>
          </a:p>
        </p:txBody>
      </p:sp>
      <p:sp>
        <p:nvSpPr>
          <p:cNvPr id="77" name="Google Shape;77;p15"/>
          <p:cNvSpPr txBox="1">
            <a:spLocks noGrp="1"/>
          </p:cNvSpPr>
          <p:nvPr>
            <p:ph type="body" idx="3"/>
          </p:nvPr>
        </p:nvSpPr>
        <p:spPr>
          <a:xfrm>
            <a:off x="4691367" y="4698315"/>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a:t>
            </a:r>
            <a:r>
              <a:rPr lang="en" dirty="0">
                <a:hlinkClick r:id="rId3"/>
              </a:rPr>
              <a:t>https://www.google.com/urlsa=i&amp;source=imgres&amp;cd=&amp;cad=rja&amp;uact=8&amp;ved=2ah UKEwiz-cCqgLnqAhURcCsKHQfvCocQjRx6BAgBEAQ&amp;url=https%3A%2F%2Fde</a:t>
            </a:r>
            <a:endParaRPr lang="en-US"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1440131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 of Harmonic Mean</a:t>
            </a:r>
            <a:endParaRPr dirty="0"/>
          </a:p>
        </p:txBody>
      </p:sp>
      <p:sp>
        <p:nvSpPr>
          <p:cNvPr id="75" name="Google Shape;75;p15"/>
          <p:cNvSpPr txBox="1">
            <a:spLocks noGrp="1"/>
          </p:cNvSpPr>
          <p:nvPr>
            <p:ph type="body" idx="2"/>
          </p:nvPr>
        </p:nvSpPr>
        <p:spPr>
          <a:xfrm>
            <a:off x="358175" y="2068549"/>
            <a:ext cx="3837000" cy="2855379"/>
          </a:xfrm>
          <a:prstGeom prst="rect">
            <a:avLst/>
          </a:prstGeom>
        </p:spPr>
        <p:txBody>
          <a:bodyPr spcFirstLastPara="1" wrap="square" lIns="91425" tIns="91425" rIns="91425" bIns="91425" anchor="ctr" anchorCtr="0">
            <a:noAutofit/>
          </a:bodyPr>
          <a:lstStyle/>
          <a:p>
            <a:r>
              <a:rPr lang="en-US" dirty="0"/>
              <a:t>The general formula for calculating a harmonic mean is:</a:t>
            </a:r>
          </a:p>
          <a:p>
            <a:r>
              <a:rPr lang="en-US" dirty="0"/>
              <a:t>Harmonic mean = n / (Σ1/</a:t>
            </a:r>
            <a:r>
              <a:rPr lang="en-US" dirty="0" err="1"/>
              <a:t>x_i</a:t>
            </a:r>
            <a:r>
              <a:rPr lang="en-US" dirty="0"/>
              <a:t>)</a:t>
            </a:r>
          </a:p>
          <a:p>
            <a:r>
              <a:rPr lang="en-US" dirty="0"/>
              <a:t>Where: n – the number of the values in a dataset</a:t>
            </a:r>
          </a:p>
          <a:p>
            <a:r>
              <a:rPr lang="en-US" dirty="0" err="1"/>
              <a:t>x_i</a:t>
            </a:r>
            <a:r>
              <a:rPr lang="en-US" dirty="0"/>
              <a:t> – the point in a dataset</a:t>
            </a:r>
          </a:p>
          <a:p>
            <a:r>
              <a:rPr lang="en-US" dirty="0"/>
              <a:t>The weighted harmonic mean can be calculated using the following formula:</a:t>
            </a:r>
          </a:p>
          <a:p>
            <a:r>
              <a:rPr lang="en-US" dirty="0"/>
              <a:t>Weighted Harmonic Mean = (</a:t>
            </a:r>
            <a:r>
              <a:rPr lang="en-US" dirty="0" err="1"/>
              <a:t>Σw_i</a:t>
            </a:r>
            <a:r>
              <a:rPr lang="en-US" dirty="0"/>
              <a:t> ) /(</a:t>
            </a:r>
            <a:r>
              <a:rPr lang="en-US" dirty="0" err="1"/>
              <a:t>Σw_i</a:t>
            </a:r>
            <a:r>
              <a:rPr lang="en-US" dirty="0"/>
              <a:t>/</a:t>
            </a:r>
            <a:r>
              <a:rPr lang="en-US" dirty="0" err="1"/>
              <a:t>x_i</a:t>
            </a:r>
            <a:r>
              <a:rPr lang="en-US" dirty="0"/>
              <a:t>) Where:</a:t>
            </a:r>
          </a:p>
          <a:p>
            <a:r>
              <a:rPr lang="en-US" dirty="0" err="1"/>
              <a:t>w_i</a:t>
            </a:r>
            <a:r>
              <a:rPr lang="en-US" dirty="0"/>
              <a:t> – the weight of the data point</a:t>
            </a:r>
          </a:p>
          <a:p>
            <a:r>
              <a:rPr lang="en-US" dirty="0" err="1"/>
              <a:t>x_i</a:t>
            </a:r>
            <a:r>
              <a:rPr lang="en-US" dirty="0"/>
              <a:t> – the point in a dataset.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r>
              <a:rPr lang="en-US" dirty="0">
                <a:hlinkClick r:id="rId3"/>
              </a:rPr>
              <a:t>https://www.geeksforgeeks.org/difference-between-descriptive-and-inferential-statistics/</a:t>
            </a:r>
            <a:r>
              <a:rPr lang="en-US" dirty="0"/>
              <a:t> </a:t>
            </a:r>
            <a:endParaRPr dirty="0"/>
          </a:p>
        </p:txBody>
      </p:sp>
      <p:pic>
        <p:nvPicPr>
          <p:cNvPr id="3" name="Picture 2">
            <a:extLst>
              <a:ext uri="{FF2B5EF4-FFF2-40B4-BE49-F238E27FC236}">
                <a16:creationId xmlns:a16="http://schemas.microsoft.com/office/drawing/2014/main" id="{50B79B2A-4A4F-49D2-AA10-80E51C31FC9B}"/>
              </a:ext>
            </a:extLst>
          </p:cNvPr>
          <p:cNvPicPr>
            <a:picLocks noChangeAspect="1"/>
          </p:cNvPicPr>
          <p:nvPr/>
        </p:nvPicPr>
        <p:blipFill>
          <a:blip r:embed="rId4"/>
          <a:stretch>
            <a:fillRect/>
          </a:stretch>
        </p:blipFill>
        <p:spPr>
          <a:xfrm>
            <a:off x="4572000" y="2004885"/>
            <a:ext cx="4565871" cy="1469835"/>
          </a:xfrm>
          <a:prstGeom prst="rect">
            <a:avLst/>
          </a:prstGeom>
        </p:spPr>
      </p:pic>
    </p:spTree>
    <p:extLst>
      <p:ext uri="{BB962C8B-B14F-4D97-AF65-F5344CB8AC3E}">
        <p14:creationId xmlns:p14="http://schemas.microsoft.com/office/powerpoint/2010/main" val="3579022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of Harmonic Mean</a:t>
            </a:r>
            <a:endParaRPr dirty="0"/>
          </a:p>
        </p:txBody>
      </p:sp>
      <p:sp>
        <p:nvSpPr>
          <p:cNvPr id="75" name="Google Shape;75;p15"/>
          <p:cNvSpPr txBox="1">
            <a:spLocks noGrp="1"/>
          </p:cNvSpPr>
          <p:nvPr>
            <p:ph type="body" idx="2"/>
          </p:nvPr>
        </p:nvSpPr>
        <p:spPr>
          <a:xfrm>
            <a:off x="358175" y="1897381"/>
            <a:ext cx="3837000" cy="3026548"/>
          </a:xfrm>
          <a:prstGeom prst="rect">
            <a:avLst/>
          </a:prstGeom>
        </p:spPr>
        <p:txBody>
          <a:bodyPr spcFirstLastPara="1" wrap="square" lIns="91425" tIns="91425" rIns="91425" bIns="91425" anchor="ctr" anchorCtr="0">
            <a:noAutofit/>
          </a:bodyPr>
          <a:lstStyle/>
          <a:p>
            <a:r>
              <a:rPr lang="en-US" dirty="0"/>
              <a:t>Firstly, we need to find the P/E ratios of each company. Remember that the P/E ratio is essentially the market capitalization divided by the earnings.</a:t>
            </a:r>
          </a:p>
          <a:p>
            <a:r>
              <a:rPr lang="en-US" dirty="0"/>
              <a:t>P/E (Company A) = ($1 billion) / ($20 million) = 50</a:t>
            </a:r>
          </a:p>
          <a:p>
            <a:r>
              <a:rPr lang="en-US" dirty="0"/>
              <a:t>P/E (Company B) = ($20 billion) / ($5 billion) = 4</a:t>
            </a:r>
          </a:p>
        </p:txBody>
      </p:sp>
      <p:sp>
        <p:nvSpPr>
          <p:cNvPr id="77" name="Google Shape;77;p15"/>
          <p:cNvSpPr txBox="1">
            <a:spLocks noGrp="1"/>
          </p:cNvSpPr>
          <p:nvPr>
            <p:ph type="body" idx="3"/>
          </p:nvPr>
        </p:nvSpPr>
        <p:spPr>
          <a:xfrm>
            <a:off x="4684643" y="4705039"/>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a:t>
            </a:r>
            <a:r>
              <a:rPr lang="en" dirty="0">
                <a:hlinkClick r:id="rId3"/>
              </a:rPr>
              <a:t>https://www.google.com/urlsa=i&amp;source=imgres&amp;cd=&amp;cad=rja&amp;uact=8&amp;ved=2ah UKEwiz-cCqgLnqAhURcCsKHQfvCocQjRx6BAgBEAQ&amp;url=https%3A%2F%2Fde</a:t>
            </a:r>
            <a:endParaRPr lang="en-US" dirty="0"/>
          </a:p>
        </p:txBody>
      </p:sp>
      <p:pic>
        <p:nvPicPr>
          <p:cNvPr id="2" name="Picture 1">
            <a:extLst>
              <a:ext uri="{FF2B5EF4-FFF2-40B4-BE49-F238E27FC236}">
                <a16:creationId xmlns:a16="http://schemas.microsoft.com/office/drawing/2014/main" id="{01180E36-2234-415D-ACCF-75C7EAEE847A}"/>
              </a:ext>
            </a:extLst>
          </p:cNvPr>
          <p:cNvPicPr>
            <a:picLocks noChangeAspect="1"/>
          </p:cNvPicPr>
          <p:nvPr/>
        </p:nvPicPr>
        <p:blipFill>
          <a:blip r:embed="rId4"/>
          <a:stretch>
            <a:fillRect/>
          </a:stretch>
        </p:blipFill>
        <p:spPr>
          <a:xfrm>
            <a:off x="4684643" y="1675600"/>
            <a:ext cx="4333461" cy="2457568"/>
          </a:xfrm>
          <a:prstGeom prst="rect">
            <a:avLst/>
          </a:prstGeom>
        </p:spPr>
      </p:pic>
    </p:spTree>
    <p:extLst>
      <p:ext uri="{BB962C8B-B14F-4D97-AF65-F5344CB8AC3E}">
        <p14:creationId xmlns:p14="http://schemas.microsoft.com/office/powerpoint/2010/main" val="945084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Harmonic mean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of Harmonic Mean</a:t>
            </a:r>
            <a:endParaRPr dirty="0"/>
          </a:p>
        </p:txBody>
      </p:sp>
      <p:sp>
        <p:nvSpPr>
          <p:cNvPr id="75" name="Google Shape;75;p15"/>
          <p:cNvSpPr txBox="1">
            <a:spLocks noGrp="1"/>
          </p:cNvSpPr>
          <p:nvPr>
            <p:ph type="body" idx="2"/>
          </p:nvPr>
        </p:nvSpPr>
        <p:spPr>
          <a:xfrm>
            <a:off x="358175" y="1897381"/>
            <a:ext cx="3837000" cy="3026548"/>
          </a:xfrm>
          <a:prstGeom prst="rect">
            <a:avLst/>
          </a:prstGeom>
        </p:spPr>
        <p:txBody>
          <a:bodyPr spcFirstLastPara="1" wrap="square" lIns="91425" tIns="91425" rIns="91425" bIns="91425" anchor="ctr" anchorCtr="0">
            <a:noAutofit/>
          </a:bodyPr>
          <a:lstStyle/>
          <a:p>
            <a:r>
              <a:rPr lang="en-US" dirty="0"/>
              <a:t>We must use the weighted harmonic mean to calculate the P/E ratio of the index. Using the formula for the weighted harmonic mean, the P/E ratio of the index can be found in the following way:</a:t>
            </a:r>
          </a:p>
          <a:p>
            <a:r>
              <a:rPr lang="en-US" dirty="0"/>
              <a:t>P/E (Index) = (0.4+0.6) / (0.4/50 + 0.6/4)= 6.33</a:t>
            </a:r>
          </a:p>
          <a:p>
            <a:r>
              <a:rPr lang="en-US" dirty="0"/>
              <a:t>Note that if we calculate the P/E ratio of the index using the weighted arithmetic mean, it would be significantly overstated:</a:t>
            </a:r>
          </a:p>
          <a:p>
            <a:r>
              <a:rPr lang="en-US" dirty="0"/>
              <a:t>P/E (Index) = 0.4×50 + 0.6×4 = 22.4</a:t>
            </a:r>
          </a:p>
        </p:txBody>
      </p:sp>
      <p:sp>
        <p:nvSpPr>
          <p:cNvPr id="77" name="Google Shape;77;p15"/>
          <p:cNvSpPr txBox="1">
            <a:spLocks noGrp="1"/>
          </p:cNvSpPr>
          <p:nvPr>
            <p:ph type="body" idx="3"/>
          </p:nvPr>
        </p:nvSpPr>
        <p:spPr>
          <a:xfrm>
            <a:off x="4684643" y="4705039"/>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a:t>
            </a:r>
            <a:r>
              <a:rPr lang="en" dirty="0">
                <a:hlinkClick r:id="rId3"/>
              </a:rPr>
              <a:t>https://www.google.com/urlsa=i&amp;source=imgres&amp;cd=&amp;cad=rja&amp;uact=8&amp;ved=2ah UKEwiz-cCqgLnqAhURcCsKHQfvCocQjRx6BAgBEAQ&amp;url=https%3A%2F%2Fde</a:t>
            </a:r>
            <a:endParaRPr lang="en-US" dirty="0"/>
          </a:p>
        </p:txBody>
      </p:sp>
      <p:pic>
        <p:nvPicPr>
          <p:cNvPr id="2" name="Picture 1">
            <a:extLst>
              <a:ext uri="{FF2B5EF4-FFF2-40B4-BE49-F238E27FC236}">
                <a16:creationId xmlns:a16="http://schemas.microsoft.com/office/drawing/2014/main" id="{01180E36-2234-415D-ACCF-75C7EAEE847A}"/>
              </a:ext>
            </a:extLst>
          </p:cNvPr>
          <p:cNvPicPr>
            <a:picLocks noChangeAspect="1"/>
          </p:cNvPicPr>
          <p:nvPr/>
        </p:nvPicPr>
        <p:blipFill>
          <a:blip r:embed="rId4"/>
          <a:stretch>
            <a:fillRect/>
          </a:stretch>
        </p:blipFill>
        <p:spPr>
          <a:xfrm>
            <a:off x="4684643" y="1675600"/>
            <a:ext cx="4333461" cy="2457568"/>
          </a:xfrm>
          <a:prstGeom prst="rect">
            <a:avLst/>
          </a:prstGeom>
        </p:spPr>
      </p:pic>
    </p:spTree>
    <p:extLst>
      <p:ext uri="{BB962C8B-B14F-4D97-AF65-F5344CB8AC3E}">
        <p14:creationId xmlns:p14="http://schemas.microsoft.com/office/powerpoint/2010/main" val="33025207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Data</a:t>
            </a:r>
            <a:endParaRPr dirty="0"/>
          </a:p>
        </p:txBody>
      </p:sp>
      <p:sp>
        <p:nvSpPr>
          <p:cNvPr id="75" name="Google Shape;75;p15"/>
          <p:cNvSpPr txBox="1">
            <a:spLocks noGrp="1"/>
          </p:cNvSpPr>
          <p:nvPr>
            <p:ph type="body" idx="2"/>
          </p:nvPr>
        </p:nvSpPr>
        <p:spPr>
          <a:xfrm>
            <a:off x="358175" y="2720339"/>
            <a:ext cx="3837000" cy="2203589"/>
          </a:xfrm>
          <a:prstGeom prst="rect">
            <a:avLst/>
          </a:prstGeom>
        </p:spPr>
        <p:txBody>
          <a:bodyPr spcFirstLastPara="1" wrap="square" lIns="91425" tIns="91425" rIns="91425" bIns="91425" anchor="ctr" anchorCtr="0">
            <a:noAutofit/>
          </a:bodyPr>
          <a:lstStyle/>
          <a:p>
            <a:r>
              <a:rPr lang="en-US" dirty="0"/>
              <a:t>The median of raw data is the number which divides the observations when arranged in an order (ascending or descending) in two equal parts.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https://www.math-only-math.com/images/median-of-raw-data.png</a:t>
            </a:r>
            <a:r>
              <a:rPr lang="en" dirty="0"/>
              <a:t> </a:t>
            </a:r>
            <a:endParaRPr lang="en-US" dirty="0"/>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3540059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 of finding median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Take the following steps to find the median of raw data.</a:t>
            </a:r>
          </a:p>
          <a:p>
            <a:r>
              <a:rPr lang="en-US" dirty="0"/>
              <a:t>Step I: Arrange the raw data in ascending or descending order.</a:t>
            </a:r>
          </a:p>
          <a:p>
            <a:r>
              <a:rPr lang="en-US" dirty="0"/>
              <a:t>Step II: Observe the number of variates in the data. Let the number of variates in the data be n. Then find the median as following.</a:t>
            </a:r>
          </a:p>
          <a:p>
            <a:r>
              <a:rPr lang="en-US" dirty="0"/>
              <a:t>(</a:t>
            </a:r>
            <a:r>
              <a:rPr lang="en-US" dirty="0" err="1"/>
              <a:t>i</a:t>
            </a:r>
            <a:r>
              <a:rPr lang="en-US" dirty="0"/>
              <a:t>) If n is odd then [Math Processing Error]</a:t>
            </a:r>
            <a:r>
              <a:rPr lang="en-US" dirty="0" err="1"/>
              <a:t>th</a:t>
            </a:r>
            <a:r>
              <a:rPr lang="en-US" dirty="0"/>
              <a:t> variate is the median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US" dirty="0"/>
              <a:t> </a:t>
            </a:r>
            <a:r>
              <a:rPr lang="en-US" dirty="0">
                <a:hlinkClick r:id="rId3"/>
              </a:rPr>
              <a:t>https://www.math-only-math.com/images/median-of-raw-data.png</a:t>
            </a:r>
            <a:r>
              <a:rPr lang="en-US" dirty="0"/>
              <a:t> </a:t>
            </a:r>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23518551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Method of finding median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(ii) If n is even then the mean of [Math Processing Error]</a:t>
            </a:r>
            <a:r>
              <a:rPr lang="en-US" dirty="0" err="1"/>
              <a:t>th</a:t>
            </a:r>
            <a:r>
              <a:rPr lang="en-US" dirty="0"/>
              <a:t> and ([Math Processing Error] + 1)</a:t>
            </a:r>
            <a:r>
              <a:rPr lang="en-US" dirty="0" err="1"/>
              <a:t>th</a:t>
            </a:r>
            <a:r>
              <a:rPr lang="en-US" dirty="0"/>
              <a:t> variates is the median, i.e.,</a:t>
            </a:r>
          </a:p>
          <a:p>
            <a:r>
              <a:rPr lang="en-US" dirty="0"/>
              <a:t>median = [Math Processing Error].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 </a:t>
            </a:r>
            <a:r>
              <a:rPr lang="en-US" dirty="0"/>
              <a:t> </a:t>
            </a:r>
            <a:r>
              <a:rPr lang="en-US" dirty="0">
                <a:hlinkClick r:id="rId3"/>
              </a:rPr>
              <a:t>https://www.math-only-math.com/images/median-of-raw-data.png</a:t>
            </a:r>
            <a:r>
              <a:rPr lang="en-US" dirty="0"/>
              <a:t> </a:t>
            </a:r>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1303712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Solved Examples on Median of Raw</a:t>
            </a:r>
          </a:p>
          <a:p>
            <a:pPr marL="0" lvl="0" indent="0" algn="ctr" rtl="0">
              <a:spcBef>
                <a:spcPts val="0"/>
              </a:spcBef>
              <a:spcAft>
                <a:spcPts val="0"/>
              </a:spcAft>
              <a:buNone/>
            </a:pPr>
            <a:r>
              <a:rPr lang="en-US" dirty="0"/>
              <a:t>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Find the median of the ungrouped data.</a:t>
            </a:r>
          </a:p>
          <a:p>
            <a:pPr marL="139700" indent="0">
              <a:buNone/>
            </a:pPr>
            <a:r>
              <a:rPr lang="en-US" dirty="0"/>
              <a:t>	15, 18, 10, 6, 14</a:t>
            </a:r>
          </a:p>
          <a:p>
            <a:r>
              <a:rPr lang="en-US" dirty="0"/>
              <a:t>Solution:</a:t>
            </a:r>
          </a:p>
          <a:p>
            <a:pPr marL="139700" indent="0">
              <a:buNone/>
            </a:pPr>
            <a:r>
              <a:rPr lang="en-US" dirty="0"/>
              <a:t>Arranging variates in ascending order,</a:t>
            </a:r>
          </a:p>
          <a:p>
            <a:pPr marL="139700" indent="0">
              <a:buNone/>
            </a:pPr>
            <a:r>
              <a:rPr lang="en-US" dirty="0"/>
              <a:t>we get 6, 10, 14, 15, 18.</a:t>
            </a:r>
          </a:p>
          <a:p>
            <a:pPr marL="139700" indent="0">
              <a:buNone/>
            </a:pPr>
            <a:r>
              <a:rPr lang="en-US" dirty="0"/>
              <a:t>The number of variates = 5, which is odd.</a:t>
            </a:r>
          </a:p>
          <a:p>
            <a:r>
              <a:rPr lang="en-US" dirty="0"/>
              <a:t>Therefore, median = [Math Processing Error]</a:t>
            </a:r>
            <a:r>
              <a:rPr lang="en-US" dirty="0" err="1"/>
              <a:t>th</a:t>
            </a:r>
            <a:r>
              <a:rPr lang="en-US" dirty="0"/>
              <a:t> variate = 3rd variate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 </a:t>
            </a:r>
            <a:r>
              <a:rPr lang="en-US" dirty="0"/>
              <a:t> </a:t>
            </a:r>
            <a:r>
              <a:rPr lang="en-US" dirty="0">
                <a:hlinkClick r:id="rId3"/>
              </a:rPr>
              <a:t>https://www.math-only-math.com/images/median-of-raw-data.png</a:t>
            </a:r>
            <a:r>
              <a:rPr lang="en-US" dirty="0"/>
              <a:t>  </a:t>
            </a:r>
          </a:p>
        </p:txBody>
      </p:sp>
      <p:pic>
        <p:nvPicPr>
          <p:cNvPr id="4" name="Picture 3">
            <a:extLst>
              <a:ext uri="{FF2B5EF4-FFF2-40B4-BE49-F238E27FC236}">
                <a16:creationId xmlns:a16="http://schemas.microsoft.com/office/drawing/2014/main" id="{69494C1E-FC4C-42C9-9813-6E5E23E60B6F}"/>
              </a:ext>
            </a:extLst>
          </p:cNvPr>
          <p:cNvPicPr>
            <a:picLocks noChangeAspect="1"/>
          </p:cNvPicPr>
          <p:nvPr/>
        </p:nvPicPr>
        <p:blipFill>
          <a:blip r:embed="rId4"/>
          <a:stretch>
            <a:fillRect/>
          </a:stretch>
        </p:blipFill>
        <p:spPr>
          <a:xfrm>
            <a:off x="4576709" y="1297748"/>
            <a:ext cx="4579027" cy="2542731"/>
          </a:xfrm>
          <a:prstGeom prst="rect">
            <a:avLst/>
          </a:prstGeom>
        </p:spPr>
      </p:pic>
    </p:spTree>
    <p:extLst>
      <p:ext uri="{BB962C8B-B14F-4D97-AF65-F5344CB8AC3E}">
        <p14:creationId xmlns:p14="http://schemas.microsoft.com/office/powerpoint/2010/main" val="780886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Median is the value which occupies the middle position when all the observations are arranged in an ascending or descending order. It is a positional average.</a:t>
            </a:r>
          </a:p>
          <a:p>
            <a:r>
              <a:rPr lang="en-US" dirty="0"/>
              <a:t>(</a:t>
            </a:r>
            <a:r>
              <a:rPr lang="en-US" dirty="0" err="1"/>
              <a:t>i</a:t>
            </a:r>
            <a:r>
              <a:rPr lang="en-US" dirty="0"/>
              <a:t>) Construct the cumulative frequency distribution.</a:t>
            </a:r>
          </a:p>
          <a:p>
            <a:r>
              <a:rPr lang="en-US" dirty="0"/>
              <a:t>(ii) Find (N/2)</a:t>
            </a:r>
            <a:r>
              <a:rPr lang="en-US" dirty="0" err="1"/>
              <a:t>th</a:t>
            </a:r>
            <a:r>
              <a:rPr lang="en-US" dirty="0"/>
              <a:t> term</a:t>
            </a:r>
          </a:p>
          <a:p>
            <a:r>
              <a:rPr lang="en-US" dirty="0"/>
              <a:t>(iii) The class that contains the cumulative frequency N/2 is called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2606351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163447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Regression Analysis is </a:t>
            </a:r>
            <a:r>
              <a:rPr lang="en-US" dirty="0"/>
              <a:t>one of the most popular analysis tools. </a:t>
            </a:r>
          </a:p>
          <a:p>
            <a:pPr marL="457200" lvl="0" indent="-317500" algn="just" rtl="0">
              <a:spcBef>
                <a:spcPts val="0"/>
              </a:spcBef>
              <a:spcAft>
                <a:spcPts val="0"/>
              </a:spcAft>
              <a:buSzPts val="1400"/>
              <a:buChar char="●"/>
            </a:pPr>
            <a:r>
              <a:rPr lang="en-US" dirty="0"/>
              <a:t>Regression analysis is used to predict the relationship between independent variables and the dependent variable.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3" name="Picture 2">
            <a:extLst>
              <a:ext uri="{FF2B5EF4-FFF2-40B4-BE49-F238E27FC236}">
                <a16:creationId xmlns:a16="http://schemas.microsoft.com/office/drawing/2014/main" id="{0BF0AEC1-E878-407A-8856-BDD8E0AFA90F}"/>
              </a:ext>
            </a:extLst>
          </p:cNvPr>
          <p:cNvPicPr>
            <a:picLocks noChangeAspect="1"/>
          </p:cNvPicPr>
          <p:nvPr/>
        </p:nvPicPr>
        <p:blipFill>
          <a:blip r:embed="rId3"/>
          <a:stretch>
            <a:fillRect/>
          </a:stretch>
        </p:blipFill>
        <p:spPr>
          <a:xfrm>
            <a:off x="4589127" y="1354900"/>
            <a:ext cx="4461209" cy="2953628"/>
          </a:xfrm>
          <a:prstGeom prst="rect">
            <a:avLst/>
          </a:prstGeom>
        </p:spPr>
      </p:pic>
    </p:spTree>
    <p:extLst>
      <p:ext uri="{BB962C8B-B14F-4D97-AF65-F5344CB8AC3E}">
        <p14:creationId xmlns:p14="http://schemas.microsoft.com/office/powerpoint/2010/main" val="2522194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(iv) Find the median by using the formula:</a:t>
            </a:r>
          </a:p>
          <a:p>
            <a:r>
              <a:rPr lang="en-US" dirty="0"/>
              <a:t>Where l = Lower limit of the median class,</a:t>
            </a:r>
          </a:p>
          <a:p>
            <a:r>
              <a:rPr lang="en-US" dirty="0"/>
              <a:t>f = Frequency of the median class</a:t>
            </a:r>
          </a:p>
          <a:p>
            <a:r>
              <a:rPr lang="en-US" dirty="0"/>
              <a:t>c = Width of the median class,</a:t>
            </a:r>
          </a:p>
          <a:p>
            <a:r>
              <a:rPr lang="en-US" dirty="0"/>
              <a:t>N = The total frequency (</a:t>
            </a:r>
            <a:r>
              <a:rPr lang="en-US" dirty="0" err="1"/>
              <a:t>Σf</a:t>
            </a:r>
            <a:r>
              <a:rPr lang="en-US" dirty="0"/>
              <a:t>)</a:t>
            </a:r>
          </a:p>
          <a:p>
            <a:r>
              <a:rPr lang="en-US" dirty="0"/>
              <a:t>m = cumulative frequency of the class preceding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a:lnSpc>
                <a:spcPct val="114999"/>
              </a:lnSpc>
              <a:buNone/>
            </a:pPr>
            <a:r>
              <a:rPr lang="en-US" dirty="0"/>
              <a:t>Image Source: </a:t>
            </a:r>
            <a:r>
              <a:rPr lang="en-US" dirty="0">
                <a:hlinkClick r:id="rId3"/>
              </a:rPr>
              <a:t>https://www.onlinemath4all.com/images/formulaformedianiofgroupeddata.png</a:t>
            </a:r>
            <a:endParaRPr lang="en-US"/>
          </a:p>
          <a:p>
            <a:pPr marL="0" lvl="0" indent="0" algn="l">
              <a:lnSpc>
                <a:spcPct val="114999"/>
              </a:lnSpc>
              <a:spcBef>
                <a:spcPts val="0"/>
              </a:spcBef>
              <a:spcAft>
                <a:spcPts val="1600"/>
              </a:spcAft>
              <a:buNone/>
            </a:pPr>
            <a:endParaRPr dirty="0"/>
          </a:p>
        </p:txBody>
      </p:sp>
      <p:pic>
        <p:nvPicPr>
          <p:cNvPr id="3" name="Picture 2">
            <a:extLst>
              <a:ext uri="{FF2B5EF4-FFF2-40B4-BE49-F238E27FC236}">
                <a16:creationId xmlns:a16="http://schemas.microsoft.com/office/drawing/2014/main" id="{E16E80F7-0F85-4BAA-A0B5-7C3DBD0FEFE3}"/>
              </a:ext>
            </a:extLst>
          </p:cNvPr>
          <p:cNvPicPr>
            <a:picLocks noChangeAspect="1"/>
          </p:cNvPicPr>
          <p:nvPr/>
        </p:nvPicPr>
        <p:blipFill>
          <a:blip r:embed="rId4"/>
          <a:stretch>
            <a:fillRect/>
          </a:stretch>
        </p:blipFill>
        <p:spPr>
          <a:xfrm>
            <a:off x="4599230" y="1805554"/>
            <a:ext cx="4544770" cy="1765889"/>
          </a:xfrm>
          <a:prstGeom prst="rect">
            <a:avLst/>
          </a:prstGeom>
        </p:spPr>
      </p:pic>
    </p:spTree>
    <p:extLst>
      <p:ext uri="{BB962C8B-B14F-4D97-AF65-F5344CB8AC3E}">
        <p14:creationId xmlns:p14="http://schemas.microsoft.com/office/powerpoint/2010/main" val="32218132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62927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341808"/>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Solved Examples on Median of</a:t>
            </a:r>
          </a:p>
          <a:p>
            <a:pPr marL="0" lvl="0" indent="0" algn="ctr" rtl="0">
              <a:spcBef>
                <a:spcPts val="0"/>
              </a:spcBef>
              <a:spcAft>
                <a:spcPts val="0"/>
              </a:spcAft>
              <a:buNone/>
            </a:pPr>
            <a:r>
              <a:rPr lang="en-US" dirty="0"/>
              <a:t>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A researcher studying the behavior of mice has recorded the time (in seconds) taken by each mouse to locate its food by considering 13 different mice as 31,33, 63, 33, 28, 29, 33, 27, 27, 34, 35,28, 32. Find the median time that mice spent in searching its food.</a:t>
            </a:r>
          </a:p>
          <a:p>
            <a:pPr algn="just"/>
            <a:r>
              <a:rPr lang="en-US" dirty="0"/>
              <a:t>31, 33, 63, 33, 28, 29, 33, 27, 27, 34,35, 28, 32</a:t>
            </a:r>
          </a:p>
          <a:p>
            <a:pPr algn="just"/>
            <a:r>
              <a:rPr lang="en-US" dirty="0"/>
              <a:t>Ascending order of given data is 27, 27, 28, 28, 29, 31, 32, 33, 33, 33,34, 35, 63</a:t>
            </a:r>
          </a:p>
          <a:p>
            <a:pPr algn="just"/>
            <a:r>
              <a:rPr lang="en-US" dirty="0"/>
              <a:t>Middle value is 7th observation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endParaRPr lang="en-US"/>
          </a:p>
        </p:txBody>
      </p:sp>
    </p:spTree>
    <p:extLst>
      <p:ext uri="{BB962C8B-B14F-4D97-AF65-F5344CB8AC3E}">
        <p14:creationId xmlns:p14="http://schemas.microsoft.com/office/powerpoint/2010/main" val="5967035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Raw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To find the mode, or modal value, it is best to put the numbers in order. Then count how many of each number. A number that appears most often is the mode.</a:t>
            </a:r>
          </a:p>
          <a:p>
            <a:r>
              <a:rPr lang="en-US" dirty="0"/>
              <a:t>3, 7, 5, 13, 20, 23, 39, 23, 40, 23, 14, 12, 56, 23, 29</a:t>
            </a:r>
          </a:p>
          <a:p>
            <a:r>
              <a:rPr lang="en-US" dirty="0"/>
              <a:t>In order these numbers are: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5037666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Raw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3, 5, 7, 12, 13, 14, 20, 23, 23, 23, 23, 29, 39, 40, 56</a:t>
            </a:r>
          </a:p>
          <a:p>
            <a:r>
              <a:rPr lang="en-US" dirty="0"/>
              <a:t>This makes it easy to see which numbers appear most often.</a:t>
            </a:r>
          </a:p>
          <a:p>
            <a:r>
              <a:rPr lang="en-US" dirty="0"/>
              <a:t>This makes it easy to see which numbers appear most often.</a:t>
            </a:r>
          </a:p>
          <a:p>
            <a:r>
              <a:rPr lang="en-US" dirty="0"/>
              <a:t>In this case the mode is 23.</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38419911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In some cases (such as when all values appear the same number of times) the mode is not useful. But we can group the values to see if one group has more than the others.</a:t>
            </a:r>
          </a:p>
          <a:p>
            <a:r>
              <a:rPr lang="en-US" dirty="0"/>
              <a:t>Example: {4, 7, 11, 16, 20, 22, 25, 26, 33}</a:t>
            </a:r>
          </a:p>
          <a:p>
            <a:r>
              <a:rPr lang="en-US" dirty="0"/>
              <a:t>Each value occurs once, so let us try to group them.</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553856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Mode in Raw and Grouped</a:t>
            </a:r>
            <a:br>
              <a:rPr lang="en-US" dirty="0"/>
            </a:br>
            <a:r>
              <a:rPr lang="en-US" dirty="0"/>
              <a:t>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Finding the Mode in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We can try groups of 10: </a:t>
            </a:r>
          </a:p>
          <a:p>
            <a:r>
              <a:rPr lang="en-US" dirty="0"/>
              <a:t>0-9: 2 values (4 and 7)</a:t>
            </a:r>
          </a:p>
          <a:p>
            <a:r>
              <a:rPr lang="en-US" dirty="0"/>
              <a:t>10-19: 2 values (11 and 16)</a:t>
            </a:r>
          </a:p>
          <a:p>
            <a:r>
              <a:rPr lang="en-US" dirty="0"/>
              <a:t>20-29: 4 values (20, 22, 25 and 26)</a:t>
            </a:r>
          </a:p>
          <a:p>
            <a:r>
              <a:rPr lang="en-US" dirty="0"/>
              <a:t>30-39: 1 value (33)</a:t>
            </a:r>
          </a:p>
          <a:p>
            <a:r>
              <a:rPr lang="en-US" dirty="0"/>
              <a:t>In groups of 10, the "20s" appear most often, so we could choose 25 (the middle of the 20s group) as the mode.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endParaRPr lang="en-US"/>
          </a:p>
        </p:txBody>
      </p:sp>
    </p:spTree>
    <p:extLst>
      <p:ext uri="{BB962C8B-B14F-4D97-AF65-F5344CB8AC3E}">
        <p14:creationId xmlns:p14="http://schemas.microsoft.com/office/powerpoint/2010/main" val="1163748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 Formulas</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The Standard Deviation is a measure of how spread-out numbers are.</a:t>
            </a:r>
          </a:p>
          <a:p>
            <a:r>
              <a:rPr lang="en-US" dirty="0"/>
              <a:t>You might like to read this simpler page on Standard Deviation first.</a:t>
            </a:r>
          </a:p>
          <a:p>
            <a:r>
              <a:rPr lang="en-US" dirty="0"/>
              <a:t>But here we explain the formulas.</a:t>
            </a:r>
          </a:p>
          <a:p>
            <a:r>
              <a:rPr lang="en-US" dirty="0"/>
              <a:t>The symbol for Standard Deviation is σ (the Greek letter sigma).</a:t>
            </a:r>
          </a:p>
          <a:p>
            <a:r>
              <a:rPr lang="en-US" dirty="0"/>
              <a:t>This is the formula for Standard Deviation: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buNone/>
            </a:pPr>
            <a:r>
              <a:rPr lang="en" dirty="0"/>
              <a:t>Image Source: </a:t>
            </a:r>
            <a:r>
              <a:rPr lang="en" dirty="0">
                <a:hlinkClick r:id="rId3"/>
              </a:rPr>
              <a:t>https://www.mathsisfun.com/data/images/standard-deviation-formula.gif</a:t>
            </a:r>
            <a:endParaRPr lang="en"/>
          </a:p>
          <a:p>
            <a:pPr marL="0" lvl="0" indent="0" algn="l">
              <a:lnSpc>
                <a:spcPct val="114999"/>
              </a:lnSpc>
              <a:spcBef>
                <a:spcPts val="0"/>
              </a:spcBef>
              <a:spcAft>
                <a:spcPts val="1600"/>
              </a:spcAft>
              <a:buNone/>
            </a:pPr>
            <a:endParaRPr lang="en" dirty="0"/>
          </a:p>
        </p:txBody>
      </p:sp>
      <p:pic>
        <p:nvPicPr>
          <p:cNvPr id="3" name="Picture 2">
            <a:extLst>
              <a:ext uri="{FF2B5EF4-FFF2-40B4-BE49-F238E27FC236}">
                <a16:creationId xmlns:a16="http://schemas.microsoft.com/office/drawing/2014/main" id="{0BBF82D7-DE69-4D70-8D35-DAE6E2A76FB5}"/>
              </a:ext>
            </a:extLst>
          </p:cNvPr>
          <p:cNvPicPr>
            <a:picLocks noChangeAspect="1"/>
          </p:cNvPicPr>
          <p:nvPr/>
        </p:nvPicPr>
        <p:blipFill>
          <a:blip r:embed="rId4"/>
          <a:stretch>
            <a:fillRect/>
          </a:stretch>
        </p:blipFill>
        <p:spPr>
          <a:xfrm>
            <a:off x="4745082" y="2115152"/>
            <a:ext cx="4212582" cy="1426133"/>
          </a:xfrm>
          <a:prstGeom prst="rect">
            <a:avLst/>
          </a:prstGeom>
        </p:spPr>
      </p:pic>
    </p:spTree>
    <p:extLst>
      <p:ext uri="{BB962C8B-B14F-4D97-AF65-F5344CB8AC3E}">
        <p14:creationId xmlns:p14="http://schemas.microsoft.com/office/powerpoint/2010/main" val="16059882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Standard Deviation</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Steps for Standard Deviation</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Say we have a bunch of numbers like 9, 2, 5, 4, 12, 7, 8, 11.</a:t>
            </a:r>
          </a:p>
          <a:p>
            <a:r>
              <a:rPr lang="en-US" dirty="0"/>
              <a:t>To calculate the standard deviation of those numbers:</a:t>
            </a:r>
          </a:p>
          <a:p>
            <a:r>
              <a:rPr lang="en-US" dirty="0"/>
              <a:t>1. Work out the Mean (the simple average of the numbers)</a:t>
            </a:r>
          </a:p>
          <a:p>
            <a:r>
              <a:rPr lang="en-US" dirty="0"/>
              <a:t>2. Then for each number: subtract then Mean and square the result</a:t>
            </a:r>
          </a:p>
          <a:p>
            <a:r>
              <a:rPr lang="en-US" dirty="0"/>
              <a:t>3. Then work out the mean of those squared differences.</a:t>
            </a:r>
          </a:p>
          <a:p>
            <a:r>
              <a:rPr lang="en-US" dirty="0"/>
              <a:t>4. Take the square root of that and we are done!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lang="en-US" dirty="0"/>
          </a:p>
        </p:txBody>
      </p:sp>
    </p:spTree>
    <p:extLst>
      <p:ext uri="{BB962C8B-B14F-4D97-AF65-F5344CB8AC3E}">
        <p14:creationId xmlns:p14="http://schemas.microsoft.com/office/powerpoint/2010/main" val="31527394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Variance?</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Variance is the expected value of the squared deviation of a random variable from its mean.</a:t>
            </a:r>
          </a:p>
          <a:p>
            <a:pPr algn="just"/>
            <a:r>
              <a:rPr lang="en-US" dirty="0"/>
              <a:t>In short, it is the measurement of the distance of a set of random numbers from their collective average value.</a:t>
            </a:r>
          </a:p>
          <a:p>
            <a:pPr algn="just"/>
            <a:r>
              <a:rPr lang="en-US" dirty="0"/>
              <a:t>Variance is used in statistics as a way of better understanding a data set's distribution.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buNone/>
            </a:pPr>
            <a:r>
              <a:rPr lang="en" dirty="0"/>
              <a:t>Image Source: </a:t>
            </a:r>
            <a:r>
              <a:rPr lang="en" dirty="0">
                <a:hlinkClick r:id="rId3"/>
              </a:rPr>
              <a:t>https://365datascience.com/wp-content/uploads/2018/09/image7.jpg</a:t>
            </a:r>
            <a:endParaRPr lang="en"/>
          </a:p>
          <a:p>
            <a:pPr marL="0" lvl="0" indent="0" algn="ctr">
              <a:lnSpc>
                <a:spcPct val="114999"/>
              </a:lnSpc>
              <a:spcBef>
                <a:spcPts val="0"/>
              </a:spcBef>
              <a:spcAft>
                <a:spcPts val="1600"/>
              </a:spcAft>
              <a:buNone/>
            </a:pPr>
            <a:endParaRPr lang="en" dirty="0"/>
          </a:p>
        </p:txBody>
      </p:sp>
      <p:pic>
        <p:nvPicPr>
          <p:cNvPr id="19" name="Picture 18">
            <a:extLst>
              <a:ext uri="{FF2B5EF4-FFF2-40B4-BE49-F238E27FC236}">
                <a16:creationId xmlns:a16="http://schemas.microsoft.com/office/drawing/2014/main" id="{7DFD95C6-8083-41ED-916F-533F2435A243}"/>
              </a:ext>
            </a:extLst>
          </p:cNvPr>
          <p:cNvPicPr>
            <a:picLocks noChangeAspect="1"/>
          </p:cNvPicPr>
          <p:nvPr/>
        </p:nvPicPr>
        <p:blipFill>
          <a:blip r:embed="rId4"/>
          <a:stretch>
            <a:fillRect/>
          </a:stretch>
        </p:blipFill>
        <p:spPr>
          <a:xfrm>
            <a:off x="4684643" y="1538686"/>
            <a:ext cx="4310703" cy="2242542"/>
          </a:xfrm>
          <a:prstGeom prst="rect">
            <a:avLst/>
          </a:prstGeom>
        </p:spPr>
      </p:pic>
    </p:spTree>
    <p:extLst>
      <p:ext uri="{BB962C8B-B14F-4D97-AF65-F5344CB8AC3E}">
        <p14:creationId xmlns:p14="http://schemas.microsoft.com/office/powerpoint/2010/main" val="29569564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does Variance work?</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Variance is calculated by finding the square of the standard deviation of a variable, and the covariance of the variable with itself.</a:t>
            </a:r>
          </a:p>
          <a:p>
            <a:pPr algn="just"/>
            <a:r>
              <a:rPr lang="en-US" dirty="0"/>
              <a:t>In the formula above, u represents the mean of the data points, x is the value of an individual data point, and N is the total number of data points.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https://images.deepai.org/glossary-terms/variance-6302132.jpg</a:t>
            </a:r>
            <a:r>
              <a:rPr lang="en" dirty="0"/>
              <a:t> </a:t>
            </a:r>
            <a:endParaRPr lang="en-US" dirty="0"/>
          </a:p>
        </p:txBody>
      </p:sp>
      <p:pic>
        <p:nvPicPr>
          <p:cNvPr id="17" name="Picture 16">
            <a:extLst>
              <a:ext uri="{FF2B5EF4-FFF2-40B4-BE49-F238E27FC236}">
                <a16:creationId xmlns:a16="http://schemas.microsoft.com/office/drawing/2014/main" id="{825A1AC9-08A1-4F7B-AE08-E374E17F59E5}"/>
              </a:ext>
            </a:extLst>
          </p:cNvPr>
          <p:cNvPicPr>
            <a:picLocks noChangeAspect="1"/>
          </p:cNvPicPr>
          <p:nvPr/>
        </p:nvPicPr>
        <p:blipFill>
          <a:blip r:embed="rId4"/>
          <a:stretch>
            <a:fillRect/>
          </a:stretch>
        </p:blipFill>
        <p:spPr>
          <a:xfrm>
            <a:off x="4684643" y="1561438"/>
            <a:ext cx="4333461" cy="2166730"/>
          </a:xfrm>
          <a:prstGeom prst="rect">
            <a:avLst/>
          </a:prstGeom>
        </p:spPr>
      </p:pic>
    </p:spTree>
    <p:extLst>
      <p:ext uri="{BB962C8B-B14F-4D97-AF65-F5344CB8AC3E}">
        <p14:creationId xmlns:p14="http://schemas.microsoft.com/office/powerpoint/2010/main" val="323616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Hypothesis testing </a:t>
            </a:r>
            <a:r>
              <a:rPr lang="en-US" dirty="0"/>
              <a:t>is a statistical test where we want to know the truth of an assumption or opinion that is common in society. </a:t>
            </a:r>
          </a:p>
          <a:p>
            <a:pPr marL="457200" lvl="0" indent="-317500" algn="just" rtl="0">
              <a:spcBef>
                <a:spcPts val="0"/>
              </a:spcBef>
              <a:spcAft>
                <a:spcPts val="0"/>
              </a:spcAft>
              <a:buSzPts val="1400"/>
              <a:buChar char="●"/>
            </a:pPr>
            <a:r>
              <a:rPr lang="en-US" b="1" dirty="0"/>
              <a:t>Confidence interval </a:t>
            </a:r>
            <a:r>
              <a:rPr lang="en-US" dirty="0"/>
              <a:t>or confidence level is a statistical test used to estimate the population by using samples. </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spTree>
    <p:extLst>
      <p:ext uri="{BB962C8B-B14F-4D97-AF65-F5344CB8AC3E}">
        <p14:creationId xmlns:p14="http://schemas.microsoft.com/office/powerpoint/2010/main" val="122543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Steps to Calculate Variance:</a:t>
            </a:r>
          </a:p>
          <a:p>
            <a:pPr marL="939800" lvl="1" indent="-342900" algn="just">
              <a:buFont typeface="+mj-lt"/>
              <a:buAutoNum type="arabicPeriod"/>
            </a:pPr>
            <a:r>
              <a:rPr lang="en-US" dirty="0"/>
              <a:t>List elements of data set. The following are ages of students pursuing a Master’s degree: </a:t>
            </a:r>
          </a:p>
          <a:p>
            <a:pPr marL="939800" lvl="1" indent="-342900" algn="just">
              <a:buFont typeface="+mj-lt"/>
              <a:buAutoNum type="arabicPeriod"/>
            </a:pPr>
            <a:r>
              <a:rPr lang="en-US" dirty="0"/>
              <a:t>Data set 1: 28,25,26,27,31,32,24</a:t>
            </a:r>
          </a:p>
          <a:p>
            <a:pPr algn="just"/>
            <a:r>
              <a:rPr lang="en-US" dirty="0"/>
              <a:t> Calculate the mean.</a:t>
            </a:r>
          </a:p>
          <a:p>
            <a:pPr algn="just"/>
            <a:r>
              <a:rPr lang="en-US" dirty="0"/>
              <a:t>(28 + 25 +26 +27 +31 +32 + 24) / 7 = 27.57</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buNone/>
            </a:pPr>
            <a:r>
              <a:rPr lang="en" dirty="0"/>
              <a:t>Image Source: </a:t>
            </a:r>
            <a:r>
              <a:rPr lang="en" dirty="0">
                <a:hlinkClick r:id="rId3"/>
              </a:rPr>
              <a:t>https://www.onlinemathlearning.com/image-files/population-mean.png</a:t>
            </a:r>
            <a:endParaRPr lang="en"/>
          </a:p>
          <a:p>
            <a:pPr marL="0" lvl="0" indent="0" algn="l">
              <a:lnSpc>
                <a:spcPct val="114999"/>
              </a:lnSpc>
              <a:spcBef>
                <a:spcPts val="0"/>
              </a:spcBef>
              <a:spcAft>
                <a:spcPts val="1600"/>
              </a:spcAft>
              <a:buNone/>
            </a:pPr>
            <a:endParaRPr lang="en" dirty="0"/>
          </a:p>
        </p:txBody>
      </p:sp>
      <p:pic>
        <p:nvPicPr>
          <p:cNvPr id="15" name="Picture 14">
            <a:extLst>
              <a:ext uri="{FF2B5EF4-FFF2-40B4-BE49-F238E27FC236}">
                <a16:creationId xmlns:a16="http://schemas.microsoft.com/office/drawing/2014/main" id="{75992493-6A12-4CB9-B197-4288E165AF24}"/>
              </a:ext>
            </a:extLst>
          </p:cNvPr>
          <p:cNvPicPr>
            <a:picLocks noChangeAspect="1"/>
          </p:cNvPicPr>
          <p:nvPr/>
        </p:nvPicPr>
        <p:blipFill>
          <a:blip r:embed="rId4"/>
          <a:stretch>
            <a:fillRect/>
          </a:stretch>
        </p:blipFill>
        <p:spPr>
          <a:xfrm>
            <a:off x="4684643" y="1568532"/>
            <a:ext cx="4400250" cy="2241899"/>
          </a:xfrm>
          <a:prstGeom prst="rect">
            <a:avLst/>
          </a:prstGeom>
        </p:spPr>
      </p:pic>
    </p:spTree>
    <p:extLst>
      <p:ext uri="{BB962C8B-B14F-4D97-AF65-F5344CB8AC3E}">
        <p14:creationId xmlns:p14="http://schemas.microsoft.com/office/powerpoint/2010/main" val="1692974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69208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571750"/>
            <a:ext cx="3837000" cy="2352178"/>
          </a:xfrm>
          <a:prstGeom prst="rect">
            <a:avLst/>
          </a:prstGeom>
        </p:spPr>
        <p:txBody>
          <a:bodyPr spcFirstLastPara="1" wrap="square" lIns="91425" tIns="91425" rIns="91425" bIns="91425" anchor="ctr" anchorCtr="0">
            <a:noAutofit/>
          </a:bodyPr>
          <a:lstStyle/>
          <a:p>
            <a:pPr algn="just"/>
            <a:r>
              <a:rPr lang="en-US" dirty="0"/>
              <a:t>Find the deviation from the mean for each data point.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buNone/>
            </a:pPr>
            <a:r>
              <a:rPr lang="en" dirty="0"/>
              <a:t>Image Source: </a:t>
            </a:r>
            <a:r>
              <a:rPr lang="en" dirty="0">
                <a:hlinkClick r:id="rId3"/>
              </a:rPr>
              <a:t>https://s3.amazonaws.com/acadgildsite/wordpress_images/Data+Science/variance/image1.PNG</a:t>
            </a:r>
            <a:endParaRPr lang="en-US" dirty="0"/>
          </a:p>
          <a:p>
            <a:pPr marL="0" lvl="0" indent="0" algn="l">
              <a:lnSpc>
                <a:spcPct val="114999"/>
              </a:lnSpc>
              <a:spcBef>
                <a:spcPts val="0"/>
              </a:spcBef>
              <a:spcAft>
                <a:spcPts val="1600"/>
              </a:spcAft>
              <a:buNone/>
            </a:pPr>
            <a:endParaRPr lang="en" dirty="0"/>
          </a:p>
        </p:txBody>
      </p:sp>
      <p:pic>
        <p:nvPicPr>
          <p:cNvPr id="13" name="Picture 12">
            <a:extLst>
              <a:ext uri="{FF2B5EF4-FFF2-40B4-BE49-F238E27FC236}">
                <a16:creationId xmlns:a16="http://schemas.microsoft.com/office/drawing/2014/main" id="{C586BCCA-8388-44B0-92A9-8ED9DF96E431}"/>
              </a:ext>
            </a:extLst>
          </p:cNvPr>
          <p:cNvPicPr>
            <a:picLocks noChangeAspect="1"/>
          </p:cNvPicPr>
          <p:nvPr/>
        </p:nvPicPr>
        <p:blipFill>
          <a:blip r:embed="rId4"/>
          <a:stretch>
            <a:fillRect/>
          </a:stretch>
        </p:blipFill>
        <p:spPr>
          <a:xfrm>
            <a:off x="4684643" y="1562747"/>
            <a:ext cx="4404575" cy="2254274"/>
          </a:xfrm>
          <a:prstGeom prst="rect">
            <a:avLst/>
          </a:prstGeom>
        </p:spPr>
      </p:pic>
    </p:spTree>
    <p:extLst>
      <p:ext uri="{BB962C8B-B14F-4D97-AF65-F5344CB8AC3E}">
        <p14:creationId xmlns:p14="http://schemas.microsoft.com/office/powerpoint/2010/main" val="24879206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Square it</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 </a:t>
            </a:r>
            <a:r>
              <a:rPr lang="en" dirty="0">
                <a:hlinkClick r:id="rId3"/>
              </a:rPr>
              <a:t>https://s3.amazonaws.com/acadgildsite/wordpress_images/Data+Science/variance/image1.PNG</a:t>
            </a:r>
            <a:endParaRPr lang="en-US"/>
          </a:p>
        </p:txBody>
      </p:sp>
      <p:pic>
        <p:nvPicPr>
          <p:cNvPr id="10" name="Picture 9">
            <a:extLst>
              <a:ext uri="{FF2B5EF4-FFF2-40B4-BE49-F238E27FC236}">
                <a16:creationId xmlns:a16="http://schemas.microsoft.com/office/drawing/2014/main" id="{4DBCD219-AF2C-41F0-A69B-344F8B0DD67B}"/>
              </a:ext>
            </a:extLst>
          </p:cNvPr>
          <p:cNvPicPr>
            <a:picLocks noChangeAspect="1"/>
          </p:cNvPicPr>
          <p:nvPr/>
        </p:nvPicPr>
        <p:blipFill rotWithShape="1">
          <a:blip r:embed="rId4"/>
          <a:srcRect r="41579"/>
          <a:stretch/>
        </p:blipFill>
        <p:spPr>
          <a:xfrm>
            <a:off x="4948827" y="1180970"/>
            <a:ext cx="3607560" cy="2952457"/>
          </a:xfrm>
          <a:prstGeom prst="rect">
            <a:avLst/>
          </a:prstGeom>
          <a:ln>
            <a:solidFill>
              <a:schemeClr val="tx1"/>
            </a:solidFill>
          </a:ln>
        </p:spPr>
      </p:pic>
    </p:spTree>
    <p:extLst>
      <p:ext uri="{BB962C8B-B14F-4D97-AF65-F5344CB8AC3E}">
        <p14:creationId xmlns:p14="http://schemas.microsoft.com/office/powerpoint/2010/main" val="761722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How to Calculate Variance?</a:t>
            </a:r>
          </a:p>
          <a:p>
            <a:pPr marL="0" lvl="0" indent="0" algn="ctr" rtl="0">
              <a:spcBef>
                <a:spcPts val="0"/>
              </a:spcBef>
              <a:spcAft>
                <a:spcPts val="0"/>
              </a:spcAft>
              <a:buNone/>
            </a:pPr>
            <a:r>
              <a:rPr lang="en-US" dirty="0"/>
              <a:t>(Continued)</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The average of all squared differences is the variance. To find it, add all squared variances and divide the sum by a number of elements in data set (n).</a:t>
            </a:r>
          </a:p>
          <a:p>
            <a:pPr algn="just"/>
            <a:r>
              <a:rPr lang="en-US" dirty="0"/>
              <a:t>To find the standard deviation in ages of students pursuing Master’s, we calculate the square root of the variance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nSpc>
                <a:spcPct val="114999"/>
              </a:lnSpc>
              <a:spcAft>
                <a:spcPts val="1600"/>
              </a:spcAft>
              <a:buNone/>
            </a:pPr>
            <a:r>
              <a:rPr lang="en" dirty="0"/>
              <a:t>Image Source: </a:t>
            </a:r>
            <a:r>
              <a:rPr lang="en" dirty="0">
                <a:hlinkClick r:id="rId3"/>
              </a:rPr>
              <a:t>https://s3.amazonaws.com/acadgildsite/wordpress_images/Data+Science/variance/image1.PNG</a:t>
            </a:r>
            <a:endParaRPr lang="en-US"/>
          </a:p>
        </p:txBody>
      </p:sp>
      <p:sp>
        <p:nvSpPr>
          <p:cNvPr id="11" name="TextBox 10">
            <a:extLst>
              <a:ext uri="{FF2B5EF4-FFF2-40B4-BE49-F238E27FC236}">
                <a16:creationId xmlns:a16="http://schemas.microsoft.com/office/drawing/2014/main" id="{B05EEA9F-952A-4A5E-B76B-A9503085701E}"/>
              </a:ext>
            </a:extLst>
          </p:cNvPr>
          <p:cNvSpPr txBox="1"/>
          <p:nvPr/>
        </p:nvSpPr>
        <p:spPr>
          <a:xfrm>
            <a:off x="4572000" y="1185554"/>
            <a:ext cx="4572000" cy="1815882"/>
          </a:xfrm>
          <a:prstGeom prst="rect">
            <a:avLst/>
          </a:prstGeom>
          <a:noFill/>
        </p:spPr>
        <p:txBody>
          <a:bodyPr wrap="square">
            <a:spAutoFit/>
          </a:bodyPr>
          <a:lstStyle/>
          <a:p>
            <a:r>
              <a:rPr lang="en-US" dirty="0"/>
              <a:t>=&gt; (0.1849 + 6.6049 + 2.4649 + .3249 + 11.76 +</a:t>
            </a:r>
          </a:p>
          <a:p>
            <a:r>
              <a:rPr lang="en-US" dirty="0"/>
              <a:t>19.6249 + 12. 4609) / 7</a:t>
            </a:r>
          </a:p>
          <a:p>
            <a:endParaRPr lang="en-US" dirty="0"/>
          </a:p>
          <a:p>
            <a:r>
              <a:rPr lang="en-US" dirty="0"/>
              <a:t>⇒ 53.4303 /7 = 7.6329</a:t>
            </a:r>
          </a:p>
          <a:p>
            <a:endParaRPr lang="en-US" dirty="0"/>
          </a:p>
          <a:p>
            <a:r>
              <a:rPr lang="en-US" dirty="0"/>
              <a:t>⇒ Variance=7.6329</a:t>
            </a:r>
          </a:p>
          <a:p>
            <a:endParaRPr lang="en-US" dirty="0"/>
          </a:p>
          <a:p>
            <a:r>
              <a:rPr lang="en-US" dirty="0"/>
              <a:t>⇒ Standard Deviation=sqrt of Variance</a:t>
            </a:r>
          </a:p>
        </p:txBody>
      </p:sp>
      <p:pic>
        <p:nvPicPr>
          <p:cNvPr id="7" name="Picture 6">
            <a:extLst>
              <a:ext uri="{FF2B5EF4-FFF2-40B4-BE49-F238E27FC236}">
                <a16:creationId xmlns:a16="http://schemas.microsoft.com/office/drawing/2014/main" id="{F1FAFB6C-C4D0-4032-B94D-FBFEDE3290B7}"/>
              </a:ext>
            </a:extLst>
          </p:cNvPr>
          <p:cNvPicPr>
            <a:picLocks noChangeAspect="1"/>
          </p:cNvPicPr>
          <p:nvPr/>
        </p:nvPicPr>
        <p:blipFill>
          <a:blip r:embed="rId4"/>
          <a:stretch>
            <a:fillRect/>
          </a:stretch>
        </p:blipFill>
        <p:spPr>
          <a:xfrm>
            <a:off x="4864752" y="3324928"/>
            <a:ext cx="3921073" cy="825967"/>
          </a:xfrm>
          <a:prstGeom prst="rect">
            <a:avLst/>
          </a:prstGeom>
        </p:spPr>
      </p:pic>
    </p:spTree>
    <p:extLst>
      <p:ext uri="{BB962C8B-B14F-4D97-AF65-F5344CB8AC3E}">
        <p14:creationId xmlns:p14="http://schemas.microsoft.com/office/powerpoint/2010/main" val="29796320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Variance</a:t>
            </a:r>
            <a:endParaRPr dirty="0"/>
          </a:p>
        </p:txBody>
      </p:sp>
      <p:sp>
        <p:nvSpPr>
          <p:cNvPr id="74" name="Google Shape;74;p15"/>
          <p:cNvSpPr txBox="1">
            <a:spLocks noGrp="1"/>
          </p:cNvSpPr>
          <p:nvPr>
            <p:ph type="subTitle" idx="1"/>
          </p:nvPr>
        </p:nvSpPr>
        <p:spPr>
          <a:xfrm>
            <a:off x="254075"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Applications of Variance</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pPr algn="just"/>
            <a:r>
              <a:rPr lang="en-US" dirty="0"/>
              <a:t>Variance plays a major role in interpreting data in statistics.</a:t>
            </a:r>
          </a:p>
          <a:p>
            <a:pPr algn="just"/>
            <a:r>
              <a:rPr lang="en-US" dirty="0"/>
              <a:t>The most common application of variance is in polls.</a:t>
            </a:r>
          </a:p>
          <a:p>
            <a:pPr algn="just"/>
            <a:r>
              <a:rPr lang="en-US" dirty="0"/>
              <a:t>For opinion polls, the data gathering agencies cannot invest in collecting data from the entire population.</a:t>
            </a:r>
          </a:p>
          <a:p>
            <a:pPr algn="just"/>
            <a:r>
              <a:rPr lang="en-US" dirty="0"/>
              <a:t>They set criteria for sampling the population based on ethnicity, income group, regions, education level, salary and religion, so that the population is completely represented by the samples.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buNone/>
            </a:pPr>
            <a:r>
              <a:rPr lang="en" dirty="0"/>
              <a:t>Image Source: </a:t>
            </a:r>
            <a:r>
              <a:rPr lang="en" dirty="0">
                <a:hlinkClick r:id="rId3"/>
              </a:rPr>
              <a:t>https://3qeqpr26caki16dnhd19sv6by6v-wpengine.netdna-ssl.com/wp-content/uploads/2018/10/Line-Plot-Showing-Single-Model-Accuracy-blue-dots-vs-Accuracy-of-</a:t>
            </a:r>
            <a:endParaRPr lang="en-US">
              <a:hlinkClick r:id="rId3"/>
            </a:endParaRPr>
          </a:p>
          <a:p>
            <a:pPr marL="0" lvl="0" indent="0" algn="l">
              <a:lnSpc>
                <a:spcPct val="114999"/>
              </a:lnSpc>
              <a:spcBef>
                <a:spcPts val="0"/>
              </a:spcBef>
              <a:spcAft>
                <a:spcPts val="1600"/>
              </a:spcAft>
              <a:buNone/>
            </a:pPr>
            <a:endParaRPr lang="en" dirty="0"/>
          </a:p>
        </p:txBody>
      </p:sp>
      <p:pic>
        <p:nvPicPr>
          <p:cNvPr id="3" name="Picture 2">
            <a:extLst>
              <a:ext uri="{FF2B5EF4-FFF2-40B4-BE49-F238E27FC236}">
                <a16:creationId xmlns:a16="http://schemas.microsoft.com/office/drawing/2014/main" id="{28D557C2-1D64-41FA-9B3C-DD9BD14FACBB}"/>
              </a:ext>
            </a:extLst>
          </p:cNvPr>
          <p:cNvPicPr>
            <a:picLocks noChangeAspect="1"/>
          </p:cNvPicPr>
          <p:nvPr/>
        </p:nvPicPr>
        <p:blipFill>
          <a:blip r:embed="rId4"/>
          <a:stretch>
            <a:fillRect/>
          </a:stretch>
        </p:blipFill>
        <p:spPr>
          <a:xfrm>
            <a:off x="4563970" y="875297"/>
            <a:ext cx="4580030" cy="3435023"/>
          </a:xfrm>
          <a:prstGeom prst="rect">
            <a:avLst/>
          </a:prstGeom>
        </p:spPr>
      </p:pic>
    </p:spTree>
    <p:extLst>
      <p:ext uri="{BB962C8B-B14F-4D97-AF65-F5344CB8AC3E}">
        <p14:creationId xmlns:p14="http://schemas.microsoft.com/office/powerpoint/2010/main" val="768666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Variance</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Variance is a numerical value that describes the variability of observations from its arithmetic mean.</a:t>
            </a:r>
          </a:p>
          <a:p>
            <a:pPr algn="just"/>
            <a:r>
              <a:rPr lang="en-US" dirty="0"/>
              <a:t>Variance is nothing but an average of squared deviations.</a:t>
            </a:r>
          </a:p>
          <a:p>
            <a:pPr algn="just"/>
            <a:r>
              <a:rPr lang="en-US" dirty="0"/>
              <a:t>Variance is denoted by sigma-squared (σ2)</a:t>
            </a:r>
          </a:p>
          <a:p>
            <a:pPr algn="just"/>
            <a:r>
              <a:rPr lang="en-US" dirty="0"/>
              <a:t>Variance is expressed in square units which are usually larger than the values in the given dataset.</a:t>
            </a:r>
          </a:p>
          <a:p>
            <a:pPr algn="just"/>
            <a:r>
              <a:rPr lang="en-US" dirty="0"/>
              <a:t>Variance measures how far individuals.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https://keydifferences.com/difference-between-variance-and-standard-deviation.ht</a:t>
            </a:r>
            <a:r>
              <a:rPr lang="en" dirty="0"/>
              <a:t> </a:t>
            </a:r>
            <a:endParaRPr lang="en-US" dirty="0"/>
          </a:p>
        </p:txBody>
      </p:sp>
      <p:pic>
        <p:nvPicPr>
          <p:cNvPr id="9" name="Picture 8">
            <a:extLst>
              <a:ext uri="{FF2B5EF4-FFF2-40B4-BE49-F238E27FC236}">
                <a16:creationId xmlns:a16="http://schemas.microsoft.com/office/drawing/2014/main" id="{E5BCDDD6-A126-42EE-9B93-8B9A2F644A67}"/>
              </a:ext>
            </a:extLst>
          </p:cNvPr>
          <p:cNvPicPr>
            <a:picLocks noChangeAspect="1"/>
          </p:cNvPicPr>
          <p:nvPr/>
        </p:nvPicPr>
        <p:blipFill>
          <a:blip r:embed="rId4"/>
          <a:stretch>
            <a:fillRect/>
          </a:stretch>
        </p:blipFill>
        <p:spPr>
          <a:xfrm>
            <a:off x="4572000" y="1811895"/>
            <a:ext cx="4572000" cy="2140857"/>
          </a:xfrm>
          <a:prstGeom prst="rect">
            <a:avLst/>
          </a:prstGeom>
        </p:spPr>
      </p:pic>
    </p:spTree>
    <p:extLst>
      <p:ext uri="{BB962C8B-B14F-4D97-AF65-F5344CB8AC3E}">
        <p14:creationId xmlns:p14="http://schemas.microsoft.com/office/powerpoint/2010/main" val="27131827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Variance</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In statistics variance is defined as the measure of variability that represents how far members of a group are spread out.</a:t>
            </a:r>
          </a:p>
          <a:p>
            <a:pPr algn="just"/>
            <a:r>
              <a:rPr lang="en-US" dirty="0"/>
              <a:t>It finds out the average degree to which each observation varies from the mean.</a:t>
            </a:r>
          </a:p>
          <a:p>
            <a:pPr algn="just"/>
            <a:r>
              <a:rPr lang="en-US" dirty="0"/>
              <a:t>When the variance of a data set is small, it shows the closeness of the data points to the mean whereas a greater value of variance represents that the observations are very dispersed around</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 dirty="0"/>
              <a:t>Image Source: </a:t>
            </a:r>
            <a:r>
              <a:rPr lang="en" dirty="0">
                <a:hlinkClick r:id="rId3"/>
              </a:rPr>
              <a:t>https://keydifferences.com/difference-between-variance-and-standard-deviation.ht</a:t>
            </a:r>
            <a:r>
              <a:rPr lang="en" dirty="0"/>
              <a:t> </a:t>
            </a:r>
            <a:endParaRPr lang="en-US" dirty="0"/>
          </a:p>
        </p:txBody>
      </p:sp>
      <p:pic>
        <p:nvPicPr>
          <p:cNvPr id="9" name="Picture 8">
            <a:extLst>
              <a:ext uri="{FF2B5EF4-FFF2-40B4-BE49-F238E27FC236}">
                <a16:creationId xmlns:a16="http://schemas.microsoft.com/office/drawing/2014/main" id="{E5BCDDD6-A126-42EE-9B93-8B9A2F644A67}"/>
              </a:ext>
            </a:extLst>
          </p:cNvPr>
          <p:cNvPicPr>
            <a:picLocks noChangeAspect="1"/>
          </p:cNvPicPr>
          <p:nvPr/>
        </p:nvPicPr>
        <p:blipFill>
          <a:blip r:embed="rId4"/>
          <a:stretch>
            <a:fillRect/>
          </a:stretch>
        </p:blipFill>
        <p:spPr>
          <a:xfrm>
            <a:off x="4572000" y="1811895"/>
            <a:ext cx="4572000" cy="2140857"/>
          </a:xfrm>
          <a:prstGeom prst="rect">
            <a:avLst/>
          </a:prstGeom>
        </p:spPr>
      </p:pic>
    </p:spTree>
    <p:extLst>
      <p:ext uri="{BB962C8B-B14F-4D97-AF65-F5344CB8AC3E}">
        <p14:creationId xmlns:p14="http://schemas.microsoft.com/office/powerpoint/2010/main" val="1114224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Median in Raw and</a:t>
            </a:r>
            <a:br>
              <a:rPr lang="en-US" dirty="0"/>
            </a:br>
            <a:r>
              <a:rPr lang="en-US" dirty="0"/>
              <a:t>Grouped Data</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Finding Median for Grouped Data</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Median is the value which occupies the middle position when all the observations are arranged in an ascending or descending order. It is a positional average.</a:t>
            </a:r>
          </a:p>
          <a:p>
            <a:r>
              <a:rPr lang="en-US" dirty="0"/>
              <a:t>(</a:t>
            </a:r>
            <a:r>
              <a:rPr lang="en-US" dirty="0" err="1"/>
              <a:t>i</a:t>
            </a:r>
            <a:r>
              <a:rPr lang="en-US" dirty="0"/>
              <a:t>) Construct the cumulative frequency distribution.</a:t>
            </a:r>
          </a:p>
          <a:p>
            <a:r>
              <a:rPr lang="en-US" dirty="0"/>
              <a:t>(ii) Find (N/2)</a:t>
            </a:r>
            <a:r>
              <a:rPr lang="en-US" dirty="0" err="1"/>
              <a:t>th</a:t>
            </a:r>
            <a:r>
              <a:rPr lang="en-US" dirty="0"/>
              <a:t> term</a:t>
            </a:r>
          </a:p>
          <a:p>
            <a:r>
              <a:rPr lang="en-US" dirty="0"/>
              <a:t>(iii) The class that contains the cumulative frequency N/2 is called the median class.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a:t>
            </a:r>
            <a:endParaRPr lang="en-US" dirty="0"/>
          </a:p>
        </p:txBody>
      </p:sp>
    </p:spTree>
    <p:extLst>
      <p:ext uri="{BB962C8B-B14F-4D97-AF65-F5344CB8AC3E}">
        <p14:creationId xmlns:p14="http://schemas.microsoft.com/office/powerpoint/2010/main" val="2635505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Standard Deviation</a:t>
            </a:r>
            <a:endParaRPr dirty="0"/>
          </a:p>
        </p:txBody>
      </p:sp>
      <p:sp>
        <p:nvSpPr>
          <p:cNvPr id="75" name="Google Shape;75;p15"/>
          <p:cNvSpPr txBox="1">
            <a:spLocks noGrp="1"/>
          </p:cNvSpPr>
          <p:nvPr>
            <p:ph type="body" idx="2"/>
          </p:nvPr>
        </p:nvSpPr>
        <p:spPr>
          <a:xfrm>
            <a:off x="358175" y="2482025"/>
            <a:ext cx="3837000" cy="2441903"/>
          </a:xfrm>
          <a:prstGeom prst="rect">
            <a:avLst/>
          </a:prstGeom>
        </p:spPr>
        <p:txBody>
          <a:bodyPr spcFirstLastPara="1" wrap="square" lIns="91425" tIns="91425" rIns="91425" bIns="91425" anchor="ctr" anchorCtr="0">
            <a:noAutofit/>
          </a:bodyPr>
          <a:lstStyle/>
          <a:p>
            <a:pPr algn="just"/>
            <a:r>
              <a:rPr lang="en-US" dirty="0"/>
              <a:t>Standard deviation is a measure that quantifies the amount of dispersion of the observations in a dataset.</a:t>
            </a:r>
          </a:p>
          <a:p>
            <a:pPr algn="just"/>
            <a:r>
              <a:rPr lang="en-US" dirty="0"/>
              <a:t>The low standard deviation is an indicator of the closeness of the scores to the arithmetic mean and a high standard deviation represents.</a:t>
            </a:r>
          </a:p>
          <a:p>
            <a:pPr algn="just"/>
            <a:r>
              <a:rPr lang="en-US" dirty="0"/>
              <a:t>The scores are dispersed over a higher range of values.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 dirty="0"/>
              <a:t>Image Source: </a:t>
            </a:r>
            <a:r>
              <a:rPr lang="en" dirty="0">
                <a:hlinkClick r:id="rId3"/>
              </a:rPr>
              <a:t>https://keydifferences.com/difference-between-variance-and-standard-deviation.ht</a:t>
            </a:r>
            <a:r>
              <a:rPr lang="en" dirty="0"/>
              <a:t> </a:t>
            </a:r>
            <a:endParaRPr lang="en-US" dirty="0"/>
          </a:p>
        </p:txBody>
      </p:sp>
      <p:pic>
        <p:nvPicPr>
          <p:cNvPr id="6" name="Picture 5">
            <a:extLst>
              <a:ext uri="{FF2B5EF4-FFF2-40B4-BE49-F238E27FC236}">
                <a16:creationId xmlns:a16="http://schemas.microsoft.com/office/drawing/2014/main" id="{6036F5F3-8256-439E-BEE2-8B12F9FBC11A}"/>
              </a:ext>
            </a:extLst>
          </p:cNvPr>
          <p:cNvPicPr>
            <a:picLocks noChangeAspect="1"/>
          </p:cNvPicPr>
          <p:nvPr/>
        </p:nvPicPr>
        <p:blipFill rotWithShape="1">
          <a:blip r:embed="rId4"/>
          <a:srcRect t="-38"/>
          <a:stretch/>
        </p:blipFill>
        <p:spPr>
          <a:xfrm>
            <a:off x="4572000" y="1542892"/>
            <a:ext cx="4572000" cy="2441903"/>
          </a:xfrm>
          <a:prstGeom prst="rect">
            <a:avLst/>
          </a:prstGeom>
        </p:spPr>
      </p:pic>
    </p:spTree>
    <p:extLst>
      <p:ext uri="{BB962C8B-B14F-4D97-AF65-F5344CB8AC3E}">
        <p14:creationId xmlns:p14="http://schemas.microsoft.com/office/powerpoint/2010/main" val="42360361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800" b="0" i="0" u="none" strike="noStrike" baseline="0" dirty="0">
                <a:solidFill>
                  <a:srgbClr val="595959"/>
                </a:solidFill>
                <a:latin typeface="ArialMT"/>
              </a:rPr>
              <a:t>Properties of Standard Deviation</a:t>
            </a:r>
            <a:endParaRPr dirty="0"/>
          </a:p>
        </p:txBody>
      </p:sp>
      <p:sp>
        <p:nvSpPr>
          <p:cNvPr id="75" name="Google Shape;75;p15"/>
          <p:cNvSpPr txBox="1">
            <a:spLocks noGrp="1"/>
          </p:cNvSpPr>
          <p:nvPr>
            <p:ph type="body" idx="2"/>
          </p:nvPr>
        </p:nvSpPr>
        <p:spPr>
          <a:xfrm>
            <a:off x="358175" y="2189703"/>
            <a:ext cx="3837000" cy="2734225"/>
          </a:xfrm>
          <a:prstGeom prst="rect">
            <a:avLst/>
          </a:prstGeom>
        </p:spPr>
        <p:txBody>
          <a:bodyPr spcFirstLastPara="1" wrap="square" lIns="91425" tIns="91425" rIns="91425" bIns="91425" anchor="ctr" anchorCtr="0">
            <a:noAutofit/>
          </a:bodyPr>
          <a:lstStyle/>
          <a:p>
            <a:pPr algn="just"/>
            <a:r>
              <a:rPr lang="en-US" dirty="0"/>
              <a:t>Standard deviation is a measure of the</a:t>
            </a:r>
          </a:p>
          <a:p>
            <a:pPr algn="just"/>
            <a:r>
              <a:rPr lang="en-US" dirty="0"/>
              <a:t>dispersion of observations within a data set relative to their mean.</a:t>
            </a:r>
          </a:p>
          <a:p>
            <a:pPr algn="just"/>
            <a:r>
              <a:rPr lang="en-US" dirty="0"/>
              <a:t>The standard deviation is the root mean square deviation.</a:t>
            </a:r>
          </a:p>
          <a:p>
            <a:pPr algn="just"/>
            <a:r>
              <a:rPr lang="en-US" dirty="0"/>
              <a:t>standard deviation is labelled as sigma (σ).</a:t>
            </a:r>
          </a:p>
          <a:p>
            <a:pPr algn="just"/>
            <a:r>
              <a:rPr lang="en-US" dirty="0"/>
              <a:t>standard deviation which is expressed in the same units as the values in the set of data.</a:t>
            </a:r>
          </a:p>
          <a:p>
            <a:pPr algn="just"/>
            <a:r>
              <a:rPr lang="en-US" dirty="0"/>
              <a:t>Standard Deviation measures how much</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r>
              <a:rPr lang="en-US" dirty="0">
                <a:hlinkClick r:id="rId3"/>
              </a:rPr>
              <a:t>https://www.educba.com/variance-vs-standard-deviation/</a:t>
            </a:r>
            <a:r>
              <a:rPr lang="en-US" dirty="0"/>
              <a:t> </a:t>
            </a:r>
            <a:endParaRPr dirty="0"/>
          </a:p>
        </p:txBody>
      </p:sp>
      <p:pic>
        <p:nvPicPr>
          <p:cNvPr id="6" name="Picture 5">
            <a:extLst>
              <a:ext uri="{FF2B5EF4-FFF2-40B4-BE49-F238E27FC236}">
                <a16:creationId xmlns:a16="http://schemas.microsoft.com/office/drawing/2014/main" id="{6036F5F3-8256-439E-BEE2-8B12F9FBC11A}"/>
              </a:ext>
            </a:extLst>
          </p:cNvPr>
          <p:cNvPicPr>
            <a:picLocks noChangeAspect="1"/>
          </p:cNvPicPr>
          <p:nvPr/>
        </p:nvPicPr>
        <p:blipFill rotWithShape="1">
          <a:blip r:embed="rId4"/>
          <a:srcRect t="-38"/>
          <a:stretch/>
        </p:blipFill>
        <p:spPr>
          <a:xfrm>
            <a:off x="4572000" y="1542892"/>
            <a:ext cx="4572000" cy="2441903"/>
          </a:xfrm>
          <a:prstGeom prst="rect">
            <a:avLst/>
          </a:prstGeom>
        </p:spPr>
      </p:pic>
    </p:spTree>
    <p:extLst>
      <p:ext uri="{BB962C8B-B14F-4D97-AF65-F5344CB8AC3E}">
        <p14:creationId xmlns:p14="http://schemas.microsoft.com/office/powerpoint/2010/main" val="2646243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Inferential Statistics Examples</a:t>
            </a:r>
            <a:endParaRPr dirty="0"/>
          </a:p>
        </p:txBody>
      </p:sp>
      <p:sp>
        <p:nvSpPr>
          <p:cNvPr id="75" name="Google Shape;75;p15"/>
          <p:cNvSpPr txBox="1">
            <a:spLocks noGrp="1"/>
          </p:cNvSpPr>
          <p:nvPr>
            <p:ph type="body" idx="2"/>
          </p:nvPr>
        </p:nvSpPr>
        <p:spPr>
          <a:xfrm>
            <a:off x="358175" y="2421250"/>
            <a:ext cx="3837000" cy="2351025"/>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Time series analysis </a:t>
            </a:r>
            <a:r>
              <a:rPr lang="en-US" dirty="0"/>
              <a:t>is one type of statistical analysis that tries to predict an event in the future based on pre-existing data. </a:t>
            </a:r>
          </a:p>
          <a:p>
            <a:pPr marL="457200" lvl="0" indent="-317500" algn="just" rtl="0">
              <a:spcBef>
                <a:spcPts val="0"/>
              </a:spcBef>
              <a:spcAft>
                <a:spcPts val="0"/>
              </a:spcAft>
              <a:buSzPts val="1400"/>
              <a:buChar char="●"/>
            </a:pPr>
            <a:r>
              <a:rPr lang="en-US" dirty="0"/>
              <a:t>With this method, we can estimate how predictions a value or event that appears in the future.</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2" name="Picture 1">
            <a:extLst>
              <a:ext uri="{FF2B5EF4-FFF2-40B4-BE49-F238E27FC236}">
                <a16:creationId xmlns:a16="http://schemas.microsoft.com/office/drawing/2014/main" id="{E78F9F82-0243-44C8-965F-0B85183AE2CA}"/>
              </a:ext>
            </a:extLst>
          </p:cNvPr>
          <p:cNvPicPr>
            <a:picLocks noChangeAspect="1"/>
          </p:cNvPicPr>
          <p:nvPr/>
        </p:nvPicPr>
        <p:blipFill>
          <a:blip r:embed="rId3"/>
          <a:stretch>
            <a:fillRect/>
          </a:stretch>
        </p:blipFill>
        <p:spPr>
          <a:xfrm>
            <a:off x="4572000" y="1066141"/>
            <a:ext cx="4572000" cy="3254871"/>
          </a:xfrm>
          <a:prstGeom prst="rect">
            <a:avLst/>
          </a:prstGeom>
        </p:spPr>
      </p:pic>
    </p:spTree>
    <p:extLst>
      <p:ext uri="{BB962C8B-B14F-4D97-AF65-F5344CB8AC3E}">
        <p14:creationId xmlns:p14="http://schemas.microsoft.com/office/powerpoint/2010/main" val="13927364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 To find Standard Deviation</a:t>
            </a:r>
          </a:p>
          <a:p>
            <a:pPr marL="0" lvl="0" indent="0" algn="ctr" rtl="0">
              <a:spcBef>
                <a:spcPts val="0"/>
              </a:spcBef>
              <a:spcAft>
                <a:spcPts val="0"/>
              </a:spcAft>
              <a:buNone/>
            </a:pPr>
            <a:r>
              <a:rPr lang="en-US" dirty="0"/>
              <a:t>and Variance</a:t>
            </a:r>
            <a:endParaRPr dirty="0"/>
          </a:p>
        </p:txBody>
      </p:sp>
      <p:sp>
        <p:nvSpPr>
          <p:cNvPr id="75" name="Google Shape;75;p15"/>
          <p:cNvSpPr txBox="1">
            <a:spLocks noGrp="1"/>
          </p:cNvSpPr>
          <p:nvPr>
            <p:ph type="body" idx="2"/>
          </p:nvPr>
        </p:nvSpPr>
        <p:spPr>
          <a:xfrm>
            <a:off x="358175" y="2482025"/>
            <a:ext cx="3837000" cy="2441903"/>
          </a:xfrm>
          <a:prstGeom prst="rect">
            <a:avLst/>
          </a:prstGeom>
        </p:spPr>
        <p:txBody>
          <a:bodyPr spcFirstLastPara="1" wrap="square" lIns="91425" tIns="91425" rIns="91425" bIns="91425" anchor="ctr" anchorCtr="0">
            <a:noAutofit/>
          </a:bodyPr>
          <a:lstStyle/>
          <a:p>
            <a:r>
              <a:rPr lang="en-US" dirty="0"/>
              <a:t>Marks scored by a student in five subjects are 60, 75, 46, 58 and 80 respectively.</a:t>
            </a:r>
          </a:p>
          <a:p>
            <a:r>
              <a:rPr lang="en-US" dirty="0"/>
              <a:t>You have to find out the standard deviation and variance.</a:t>
            </a:r>
          </a:p>
          <a:p>
            <a:r>
              <a:rPr lang="en-US" dirty="0"/>
              <a:t>First of all, you have to find out the mean,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 dirty="0"/>
              <a:t>Image Source: </a:t>
            </a:r>
            <a:r>
              <a:rPr lang="en" dirty="0">
                <a:hlinkClick r:id="rId3"/>
              </a:rPr>
              <a:t>https://keydifferences.com/difference-between-variance-and-standard-deviation.ht</a:t>
            </a:r>
            <a:r>
              <a:rPr lang="en" dirty="0"/>
              <a:t> </a:t>
            </a:r>
            <a:endParaRPr lang="en-US" dirty="0"/>
          </a:p>
        </p:txBody>
      </p:sp>
      <p:pic>
        <p:nvPicPr>
          <p:cNvPr id="3" name="Picture 2">
            <a:extLst>
              <a:ext uri="{FF2B5EF4-FFF2-40B4-BE49-F238E27FC236}">
                <a16:creationId xmlns:a16="http://schemas.microsoft.com/office/drawing/2014/main" id="{2A1DBC4B-8C1E-4F62-986F-A9A4B80C5506}"/>
              </a:ext>
            </a:extLst>
          </p:cNvPr>
          <p:cNvPicPr>
            <a:picLocks noChangeAspect="1"/>
          </p:cNvPicPr>
          <p:nvPr/>
        </p:nvPicPr>
        <p:blipFill>
          <a:blip r:embed="rId4"/>
          <a:stretch>
            <a:fillRect/>
          </a:stretch>
        </p:blipFill>
        <p:spPr>
          <a:xfrm>
            <a:off x="4684643" y="2189703"/>
            <a:ext cx="4392658" cy="1106950"/>
          </a:xfrm>
          <a:prstGeom prst="rect">
            <a:avLst/>
          </a:prstGeom>
        </p:spPr>
      </p:pic>
    </p:spTree>
    <p:extLst>
      <p:ext uri="{BB962C8B-B14F-4D97-AF65-F5344CB8AC3E}">
        <p14:creationId xmlns:p14="http://schemas.microsoft.com/office/powerpoint/2010/main" val="10428982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647222"/>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 : To find Standard Deviation</a:t>
            </a:r>
          </a:p>
          <a:p>
            <a:pPr marL="0" lvl="0" indent="0" algn="ctr" rtl="0">
              <a:spcBef>
                <a:spcPts val="0"/>
              </a:spcBef>
              <a:spcAft>
                <a:spcPts val="0"/>
              </a:spcAft>
              <a:buNone/>
            </a:pPr>
            <a:r>
              <a:rPr lang="en-US" dirty="0"/>
              <a:t>and Variance</a:t>
            </a: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r>
              <a:rPr lang="en-US" dirty="0"/>
              <a:t>Now calculate the variance</a:t>
            </a:r>
          </a:p>
          <a:p>
            <a:r>
              <a:rPr lang="en-US" dirty="0"/>
              <a:t>Where, X = Observations</a:t>
            </a:r>
          </a:p>
          <a:p>
            <a:r>
              <a:rPr lang="en-US" dirty="0"/>
              <a:t>A = Arithmetic Mean</a:t>
            </a:r>
          </a:p>
          <a:p>
            <a:r>
              <a:rPr lang="en-US" dirty="0"/>
              <a:t>Both variance and standard deviation are always positive.</a:t>
            </a:r>
          </a:p>
          <a:p>
            <a:r>
              <a:rPr lang="en-US" dirty="0"/>
              <a:t>If all the observations in a data set are identical, then the standard deviation and variance will be zero.</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lnSpc>
                <a:spcPct val="114999"/>
              </a:lnSpc>
              <a:spcAft>
                <a:spcPts val="1600"/>
              </a:spcAft>
              <a:buNone/>
            </a:pPr>
            <a:r>
              <a:rPr lang="en" dirty="0"/>
              <a:t>Image Source: </a:t>
            </a:r>
            <a:r>
              <a:rPr lang="en" dirty="0">
                <a:hlinkClick r:id="rId3"/>
              </a:rPr>
              <a:t>https://keydifferences.com/difference-between-variance-and-standard-deviation.ht</a:t>
            </a:r>
            <a:r>
              <a:rPr lang="en" dirty="0"/>
              <a:t> </a:t>
            </a:r>
            <a:endParaRPr lang="en-US" dirty="0"/>
          </a:p>
        </p:txBody>
      </p:sp>
      <p:pic>
        <p:nvPicPr>
          <p:cNvPr id="5" name="Picture 4">
            <a:extLst>
              <a:ext uri="{FF2B5EF4-FFF2-40B4-BE49-F238E27FC236}">
                <a16:creationId xmlns:a16="http://schemas.microsoft.com/office/drawing/2014/main" id="{F274E825-EF27-461C-8474-5A7F41153261}"/>
              </a:ext>
            </a:extLst>
          </p:cNvPr>
          <p:cNvPicPr>
            <a:picLocks noChangeAspect="1"/>
          </p:cNvPicPr>
          <p:nvPr/>
        </p:nvPicPr>
        <p:blipFill>
          <a:blip r:embed="rId4"/>
          <a:stretch>
            <a:fillRect/>
          </a:stretch>
        </p:blipFill>
        <p:spPr>
          <a:xfrm>
            <a:off x="5644504" y="713500"/>
            <a:ext cx="2392590" cy="2409926"/>
          </a:xfrm>
          <a:prstGeom prst="rect">
            <a:avLst/>
          </a:prstGeom>
        </p:spPr>
      </p:pic>
      <p:pic>
        <p:nvPicPr>
          <p:cNvPr id="7" name="Picture 6">
            <a:extLst>
              <a:ext uri="{FF2B5EF4-FFF2-40B4-BE49-F238E27FC236}">
                <a16:creationId xmlns:a16="http://schemas.microsoft.com/office/drawing/2014/main" id="{7E84A479-E2DF-4FBA-8CC1-45145DC50003}"/>
              </a:ext>
            </a:extLst>
          </p:cNvPr>
          <p:cNvPicPr>
            <a:picLocks noChangeAspect="1"/>
          </p:cNvPicPr>
          <p:nvPr/>
        </p:nvPicPr>
        <p:blipFill>
          <a:blip r:embed="rId5"/>
          <a:stretch>
            <a:fillRect/>
          </a:stretch>
        </p:blipFill>
        <p:spPr>
          <a:xfrm>
            <a:off x="4572000" y="3147704"/>
            <a:ext cx="4571999" cy="1511468"/>
          </a:xfrm>
          <a:prstGeom prst="rect">
            <a:avLst/>
          </a:prstGeom>
        </p:spPr>
      </p:pic>
    </p:spTree>
    <p:extLst>
      <p:ext uri="{BB962C8B-B14F-4D97-AF65-F5344CB8AC3E}">
        <p14:creationId xmlns:p14="http://schemas.microsoft.com/office/powerpoint/2010/main" val="11205154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Properties of Variance and</a:t>
            </a:r>
            <a:br>
              <a:rPr lang="en-US" dirty="0"/>
            </a:br>
            <a:r>
              <a:rPr lang="en-US" dirty="0"/>
              <a:t>standard deviation</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75" name="Google Shape;75;p15"/>
          <p:cNvSpPr txBox="1">
            <a:spLocks noGrp="1"/>
          </p:cNvSpPr>
          <p:nvPr>
            <p:ph type="body" idx="2"/>
          </p:nvPr>
        </p:nvSpPr>
        <p:spPr>
          <a:xfrm>
            <a:off x="358175" y="2093495"/>
            <a:ext cx="3837000" cy="2830433"/>
          </a:xfrm>
          <a:prstGeom prst="rect">
            <a:avLst/>
          </a:prstGeom>
        </p:spPr>
        <p:txBody>
          <a:bodyPr spcFirstLastPara="1" wrap="square" lIns="91425" tIns="91425" rIns="91425" bIns="91425" anchor="ctr" anchorCtr="0">
            <a:noAutofit/>
          </a:bodyPr>
          <a:lstStyle/>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Image Source: </a:t>
            </a:r>
            <a:endParaRPr lang="en-US" dirty="0"/>
          </a:p>
        </p:txBody>
      </p:sp>
      <p:pic>
        <p:nvPicPr>
          <p:cNvPr id="3" name="Picture 2">
            <a:extLst>
              <a:ext uri="{FF2B5EF4-FFF2-40B4-BE49-F238E27FC236}">
                <a16:creationId xmlns:a16="http://schemas.microsoft.com/office/drawing/2014/main" id="{0FEFF032-37D4-4136-BA41-27AE6E8BE21A}"/>
              </a:ext>
            </a:extLst>
          </p:cNvPr>
          <p:cNvPicPr>
            <a:picLocks noChangeAspect="1"/>
          </p:cNvPicPr>
          <p:nvPr/>
        </p:nvPicPr>
        <p:blipFill>
          <a:blip r:embed="rId3"/>
          <a:stretch>
            <a:fillRect/>
          </a:stretch>
        </p:blipFill>
        <p:spPr>
          <a:xfrm>
            <a:off x="254075" y="1460359"/>
            <a:ext cx="4045200" cy="3615224"/>
          </a:xfrm>
          <a:prstGeom prst="rect">
            <a:avLst/>
          </a:prstGeom>
          <a:ln>
            <a:solidFill>
              <a:schemeClr val="tx1"/>
            </a:solidFill>
          </a:ln>
        </p:spPr>
      </p:pic>
      <p:pic>
        <p:nvPicPr>
          <p:cNvPr id="4" name="Picture 3">
            <a:extLst>
              <a:ext uri="{FF2B5EF4-FFF2-40B4-BE49-F238E27FC236}">
                <a16:creationId xmlns:a16="http://schemas.microsoft.com/office/drawing/2014/main" id="{FEAEB925-28B4-44BB-969D-65227CC62C68}"/>
              </a:ext>
            </a:extLst>
          </p:cNvPr>
          <p:cNvPicPr>
            <a:picLocks noChangeAspect="1"/>
          </p:cNvPicPr>
          <p:nvPr/>
        </p:nvPicPr>
        <p:blipFill rotWithShape="1">
          <a:blip r:embed="rId4"/>
          <a:srcRect l="2941" t="4153" r="2941" b="7812"/>
          <a:stretch/>
        </p:blipFill>
        <p:spPr>
          <a:xfrm>
            <a:off x="4623924" y="1534314"/>
            <a:ext cx="4454897" cy="1974574"/>
          </a:xfrm>
          <a:prstGeom prst="rect">
            <a:avLst/>
          </a:prstGeom>
        </p:spPr>
      </p:pic>
    </p:spTree>
    <p:extLst>
      <p:ext uri="{BB962C8B-B14F-4D97-AF65-F5344CB8AC3E}">
        <p14:creationId xmlns:p14="http://schemas.microsoft.com/office/powerpoint/2010/main" val="9573687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Distribution</a:t>
            </a:r>
            <a:endParaRPr dirty="0"/>
          </a:p>
        </p:txBody>
      </p:sp>
      <p:sp>
        <p:nvSpPr>
          <p:cNvPr id="75" name="Google Shape;75;p15"/>
          <p:cNvSpPr txBox="1">
            <a:spLocks noGrp="1"/>
          </p:cNvSpPr>
          <p:nvPr>
            <p:ph type="body" idx="2"/>
          </p:nvPr>
        </p:nvSpPr>
        <p:spPr>
          <a:xfrm>
            <a:off x="358175" y="2256209"/>
            <a:ext cx="3837000" cy="2667719"/>
          </a:xfrm>
          <a:prstGeom prst="rect">
            <a:avLst/>
          </a:prstGeom>
        </p:spPr>
        <p:txBody>
          <a:bodyPr spcFirstLastPara="1" wrap="square" lIns="91425" tIns="91425" rIns="91425" bIns="91425" anchor="ctr" anchorCtr="0">
            <a:noAutofit/>
          </a:bodyPr>
          <a:lstStyle/>
          <a:p>
            <a:r>
              <a:rPr lang="en-US" dirty="0"/>
              <a:t>Data distribution is a function that determines the values of a variable and quantifies relative frequency, it transforms raw data into graphical methods to give valuable information.</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endParaRPr lang="en-US"/>
          </a:p>
          <a:p>
            <a:pPr marL="0" indent="0" algn="ctr">
              <a:lnSpc>
                <a:spcPct val="114999"/>
              </a:lnSpc>
              <a:spcAft>
                <a:spcPts val="1600"/>
              </a:spcAft>
              <a:buNone/>
            </a:pPr>
            <a:endParaRPr lang="en" dirty="0"/>
          </a:p>
        </p:txBody>
      </p:sp>
      <p:pic>
        <p:nvPicPr>
          <p:cNvPr id="2" name="Picture 1">
            <a:extLst>
              <a:ext uri="{FF2B5EF4-FFF2-40B4-BE49-F238E27FC236}">
                <a16:creationId xmlns:a16="http://schemas.microsoft.com/office/drawing/2014/main" id="{197DC2BE-0E58-467F-AA74-E711ED17FAA9}"/>
              </a:ext>
            </a:extLst>
          </p:cNvPr>
          <p:cNvPicPr>
            <a:picLocks noChangeAspect="1"/>
          </p:cNvPicPr>
          <p:nvPr/>
        </p:nvPicPr>
        <p:blipFill rotWithShape="1">
          <a:blip r:embed="rId3"/>
          <a:srcRect b="7956"/>
          <a:stretch/>
        </p:blipFill>
        <p:spPr>
          <a:xfrm>
            <a:off x="4572000" y="1034200"/>
            <a:ext cx="4572000" cy="3200916"/>
          </a:xfrm>
          <a:prstGeom prst="rect">
            <a:avLst/>
          </a:prstGeom>
        </p:spPr>
      </p:pic>
    </p:spTree>
    <p:extLst>
      <p:ext uri="{BB962C8B-B14F-4D97-AF65-F5344CB8AC3E}">
        <p14:creationId xmlns:p14="http://schemas.microsoft.com/office/powerpoint/2010/main" val="3051555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Uniform Distribution</a:t>
            </a:r>
            <a:endParaRPr dirty="0"/>
          </a:p>
        </p:txBody>
      </p:sp>
      <p:sp>
        <p:nvSpPr>
          <p:cNvPr id="75" name="Google Shape;75;p15"/>
          <p:cNvSpPr txBox="1">
            <a:spLocks noGrp="1"/>
          </p:cNvSpPr>
          <p:nvPr>
            <p:ph type="body" idx="2"/>
          </p:nvPr>
        </p:nvSpPr>
        <p:spPr>
          <a:xfrm>
            <a:off x="358175" y="2256209"/>
            <a:ext cx="3837000" cy="2667719"/>
          </a:xfrm>
          <a:prstGeom prst="rect">
            <a:avLst/>
          </a:prstGeom>
        </p:spPr>
        <p:txBody>
          <a:bodyPr spcFirstLastPara="1" wrap="square" lIns="91425" tIns="91425" rIns="91425" bIns="91425" anchor="ctr" anchorCtr="0">
            <a:noAutofit/>
          </a:bodyPr>
          <a:lstStyle/>
          <a:p>
            <a:r>
              <a:rPr lang="en-US" dirty="0"/>
              <a:t>Uniform distribution can either be discrete or continuous where each event is equally likely to occur. It has a constant probability constructing a rectangular distribution. </a:t>
            </a:r>
          </a:p>
          <a:p>
            <a:r>
              <a:rPr lang="en-US" dirty="0"/>
              <a:t>A variable X is said to be uniformly distributed if the density function is:</a:t>
            </a:r>
          </a:p>
          <a:p>
            <a:pPr marL="139700" indent="0">
              <a:buNone/>
            </a:pPr>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US" dirty="0"/>
              <a:t> </a:t>
            </a:r>
            <a:r>
              <a:rPr lang="en" dirty="0">
                <a:hlinkClick r:id="rId3"/>
              </a:rPr>
              <a:t>https://www.analyticsvidhya.com/blog/2017/09/6-probability-distributions-data-science/</a:t>
            </a:r>
            <a:r>
              <a:rPr lang="en" dirty="0"/>
              <a:t> </a:t>
            </a:r>
            <a:endParaRPr lang="en-US" dirty="0"/>
          </a:p>
          <a:p>
            <a:pPr marL="0" indent="0" algn="ctr">
              <a:lnSpc>
                <a:spcPct val="114999"/>
              </a:lnSpc>
              <a:spcAft>
                <a:spcPts val="1600"/>
              </a:spcAft>
              <a:buNone/>
            </a:pPr>
            <a:endParaRPr lang="en-US" dirty="0"/>
          </a:p>
        </p:txBody>
      </p:sp>
      <p:pic>
        <p:nvPicPr>
          <p:cNvPr id="3" name="Picture 2">
            <a:extLst>
              <a:ext uri="{FF2B5EF4-FFF2-40B4-BE49-F238E27FC236}">
                <a16:creationId xmlns:a16="http://schemas.microsoft.com/office/drawing/2014/main" id="{62ECF8E9-6800-446A-9B5A-771A6FCD35FD}"/>
              </a:ext>
            </a:extLst>
          </p:cNvPr>
          <p:cNvPicPr>
            <a:picLocks noChangeAspect="1"/>
          </p:cNvPicPr>
          <p:nvPr/>
        </p:nvPicPr>
        <p:blipFill>
          <a:blip r:embed="rId4"/>
          <a:stretch>
            <a:fillRect/>
          </a:stretch>
        </p:blipFill>
        <p:spPr>
          <a:xfrm>
            <a:off x="487530" y="4436965"/>
            <a:ext cx="3792041" cy="335309"/>
          </a:xfrm>
          <a:prstGeom prst="rect">
            <a:avLst/>
          </a:prstGeom>
        </p:spPr>
      </p:pic>
      <p:pic>
        <p:nvPicPr>
          <p:cNvPr id="4" name="Picture 3">
            <a:extLst>
              <a:ext uri="{FF2B5EF4-FFF2-40B4-BE49-F238E27FC236}">
                <a16:creationId xmlns:a16="http://schemas.microsoft.com/office/drawing/2014/main" id="{AB66D45F-E9E5-4220-8E25-0E093470F04D}"/>
              </a:ext>
            </a:extLst>
          </p:cNvPr>
          <p:cNvPicPr>
            <a:picLocks noChangeAspect="1"/>
          </p:cNvPicPr>
          <p:nvPr/>
        </p:nvPicPr>
        <p:blipFill>
          <a:blip r:embed="rId5"/>
          <a:stretch>
            <a:fillRect/>
          </a:stretch>
        </p:blipFill>
        <p:spPr>
          <a:xfrm>
            <a:off x="4572000" y="2086307"/>
            <a:ext cx="4544098" cy="1683604"/>
          </a:xfrm>
          <a:prstGeom prst="rect">
            <a:avLst/>
          </a:prstGeom>
        </p:spPr>
      </p:pic>
      <p:sp>
        <p:nvSpPr>
          <p:cNvPr id="5" name="TextBox 4">
            <a:extLst>
              <a:ext uri="{FF2B5EF4-FFF2-40B4-BE49-F238E27FC236}">
                <a16:creationId xmlns:a16="http://schemas.microsoft.com/office/drawing/2014/main" id="{1D7FE34E-D181-457F-876E-47A2D880E12F}"/>
              </a:ext>
            </a:extLst>
          </p:cNvPr>
          <p:cNvSpPr txBox="1"/>
          <p:nvPr/>
        </p:nvSpPr>
        <p:spPr>
          <a:xfrm>
            <a:off x="4572000" y="1534314"/>
            <a:ext cx="4544098" cy="307777"/>
          </a:xfrm>
          <a:prstGeom prst="rect">
            <a:avLst/>
          </a:prstGeom>
          <a:noFill/>
        </p:spPr>
        <p:txBody>
          <a:bodyPr wrap="square" rtlCol="0">
            <a:spAutoFit/>
          </a:bodyPr>
          <a:lstStyle/>
          <a:p>
            <a:pPr algn="ctr"/>
            <a:r>
              <a:rPr lang="en-US" dirty="0"/>
              <a:t>The graph of a uniform distribution curve looks like</a:t>
            </a:r>
          </a:p>
        </p:txBody>
      </p:sp>
    </p:spTree>
    <p:extLst>
      <p:ext uri="{BB962C8B-B14F-4D97-AF65-F5344CB8AC3E}">
        <p14:creationId xmlns:p14="http://schemas.microsoft.com/office/powerpoint/2010/main" val="3552491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Binomial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A distribution where only two outcomes are possible, such as success or failure, gain or loss, win or lose and where the probability of success and failure is same for all the trials is called a Binomial Distribution.</a:t>
            </a:r>
          </a:p>
          <a:p>
            <a:r>
              <a:rPr lang="en-US" dirty="0"/>
              <a:t>The mathematical representation of binomial distribution is given by:</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 dirty="0">
                <a:hlinkClick r:id="rId3"/>
              </a:rPr>
              <a:t>https://www.analyticsvidhya.com/blog/2017/09/6-probability-distributions-data-science/</a:t>
            </a:r>
            <a:r>
              <a:rPr lang="en" dirty="0"/>
              <a:t> </a:t>
            </a:r>
            <a:endParaRPr lang="en-US" dirty="0"/>
          </a:p>
          <a:p>
            <a:pPr marL="0" indent="0" algn="ctr">
              <a:lnSpc>
                <a:spcPct val="114999"/>
              </a:lnSpc>
              <a:spcAft>
                <a:spcPts val="1600"/>
              </a:spcAft>
              <a:buNone/>
            </a:pPr>
            <a:endParaRPr dirty="0"/>
          </a:p>
        </p:txBody>
      </p:sp>
      <p:sp>
        <p:nvSpPr>
          <p:cNvPr id="5" name="TextBox 4">
            <a:extLst>
              <a:ext uri="{FF2B5EF4-FFF2-40B4-BE49-F238E27FC236}">
                <a16:creationId xmlns:a16="http://schemas.microsoft.com/office/drawing/2014/main" id="{1D7FE34E-D181-457F-876E-47A2D880E12F}"/>
              </a:ext>
            </a:extLst>
          </p:cNvPr>
          <p:cNvSpPr txBox="1"/>
          <p:nvPr/>
        </p:nvSpPr>
        <p:spPr>
          <a:xfrm>
            <a:off x="4572000" y="1534314"/>
            <a:ext cx="4544098" cy="738664"/>
          </a:xfrm>
          <a:prstGeom prst="rect">
            <a:avLst/>
          </a:prstGeom>
          <a:noFill/>
        </p:spPr>
        <p:txBody>
          <a:bodyPr wrap="square" rtlCol="0">
            <a:spAutoFit/>
          </a:bodyPr>
          <a:lstStyle/>
          <a:p>
            <a:r>
              <a:rPr lang="en-US" dirty="0"/>
              <a:t>A binomial distribution graph where the probability of success does not equal the probability of failure looks like</a:t>
            </a:r>
          </a:p>
        </p:txBody>
      </p:sp>
      <p:pic>
        <p:nvPicPr>
          <p:cNvPr id="2" name="Picture 1">
            <a:extLst>
              <a:ext uri="{FF2B5EF4-FFF2-40B4-BE49-F238E27FC236}">
                <a16:creationId xmlns:a16="http://schemas.microsoft.com/office/drawing/2014/main" id="{08BBD479-7685-42A3-B6D2-DF93C1BD538F}"/>
              </a:ext>
            </a:extLst>
          </p:cNvPr>
          <p:cNvPicPr>
            <a:picLocks noChangeAspect="1"/>
          </p:cNvPicPr>
          <p:nvPr/>
        </p:nvPicPr>
        <p:blipFill>
          <a:blip r:embed="rId4"/>
          <a:stretch>
            <a:fillRect/>
          </a:stretch>
        </p:blipFill>
        <p:spPr>
          <a:xfrm>
            <a:off x="1109855" y="4369903"/>
            <a:ext cx="2400066" cy="542481"/>
          </a:xfrm>
          <a:prstGeom prst="rect">
            <a:avLst/>
          </a:prstGeom>
        </p:spPr>
      </p:pic>
      <p:pic>
        <p:nvPicPr>
          <p:cNvPr id="6" name="Picture 5">
            <a:extLst>
              <a:ext uri="{FF2B5EF4-FFF2-40B4-BE49-F238E27FC236}">
                <a16:creationId xmlns:a16="http://schemas.microsoft.com/office/drawing/2014/main" id="{5F31506F-9F54-4F1A-B8EC-015D216316B1}"/>
              </a:ext>
            </a:extLst>
          </p:cNvPr>
          <p:cNvPicPr>
            <a:picLocks noChangeAspect="1"/>
          </p:cNvPicPr>
          <p:nvPr/>
        </p:nvPicPr>
        <p:blipFill>
          <a:blip r:embed="rId5"/>
          <a:stretch>
            <a:fillRect/>
          </a:stretch>
        </p:blipFill>
        <p:spPr>
          <a:xfrm>
            <a:off x="4572000" y="2443966"/>
            <a:ext cx="4544098" cy="1618047"/>
          </a:xfrm>
          <a:prstGeom prst="rect">
            <a:avLst/>
          </a:prstGeom>
        </p:spPr>
      </p:pic>
    </p:spTree>
    <p:extLst>
      <p:ext uri="{BB962C8B-B14F-4D97-AF65-F5344CB8AC3E}">
        <p14:creationId xmlns:p14="http://schemas.microsoft.com/office/powerpoint/2010/main" val="39216723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Binomial Distribution continued..</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When probability of success = probability of failure, in such a situation the graph of binomial distribution looks like</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pic>
        <p:nvPicPr>
          <p:cNvPr id="3" name="Picture 2">
            <a:extLst>
              <a:ext uri="{FF2B5EF4-FFF2-40B4-BE49-F238E27FC236}">
                <a16:creationId xmlns:a16="http://schemas.microsoft.com/office/drawing/2014/main" id="{0C9946FA-859E-4271-B74D-9E20C543243E}"/>
              </a:ext>
            </a:extLst>
          </p:cNvPr>
          <p:cNvPicPr>
            <a:picLocks noChangeAspect="1"/>
          </p:cNvPicPr>
          <p:nvPr/>
        </p:nvPicPr>
        <p:blipFill>
          <a:blip r:embed="rId4"/>
          <a:stretch>
            <a:fillRect/>
          </a:stretch>
        </p:blipFill>
        <p:spPr>
          <a:xfrm>
            <a:off x="4556464" y="1805553"/>
            <a:ext cx="4689624" cy="1779857"/>
          </a:xfrm>
          <a:prstGeom prst="rect">
            <a:avLst/>
          </a:prstGeom>
        </p:spPr>
      </p:pic>
    </p:spTree>
    <p:extLst>
      <p:ext uri="{BB962C8B-B14F-4D97-AF65-F5344CB8AC3E}">
        <p14:creationId xmlns:p14="http://schemas.microsoft.com/office/powerpoint/2010/main" val="410786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Being a continuous distribution, the normal distribution is most commonly used in data science.</a:t>
            </a:r>
          </a:p>
          <a:p>
            <a:r>
              <a:rPr lang="en-US" dirty="0"/>
              <a:t>A very common process of our day to day life belongs to this distribution- income distribution, average employees report, average weight of a population, etc.</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endParaRPr lang="en-US"/>
          </a:p>
        </p:txBody>
      </p:sp>
    </p:spTree>
    <p:extLst>
      <p:ext uri="{BB962C8B-B14F-4D97-AF65-F5344CB8AC3E}">
        <p14:creationId xmlns:p14="http://schemas.microsoft.com/office/powerpoint/2010/main" val="492151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1973179"/>
            <a:ext cx="3837000" cy="2950749"/>
          </a:xfrm>
          <a:prstGeom prst="rect">
            <a:avLst/>
          </a:prstGeom>
        </p:spPr>
        <p:txBody>
          <a:bodyPr spcFirstLastPara="1" wrap="square" lIns="91425" tIns="91425" rIns="91425" bIns="91425" anchor="ctr" anchorCtr="0">
            <a:noAutofit/>
          </a:bodyPr>
          <a:lstStyle/>
          <a:p>
            <a:r>
              <a:rPr lang="en-US" dirty="0"/>
              <a:t>The PDF of a random variable X following a normal distribution is given by: </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pic>
        <p:nvPicPr>
          <p:cNvPr id="2" name="Picture 1">
            <a:extLst>
              <a:ext uri="{FF2B5EF4-FFF2-40B4-BE49-F238E27FC236}">
                <a16:creationId xmlns:a16="http://schemas.microsoft.com/office/drawing/2014/main" id="{23E35450-6562-4CB9-A1F9-D441C550DC47}"/>
              </a:ext>
            </a:extLst>
          </p:cNvPr>
          <p:cNvPicPr>
            <a:picLocks noChangeAspect="1"/>
          </p:cNvPicPr>
          <p:nvPr/>
        </p:nvPicPr>
        <p:blipFill>
          <a:blip r:embed="rId4"/>
          <a:stretch>
            <a:fillRect/>
          </a:stretch>
        </p:blipFill>
        <p:spPr>
          <a:xfrm>
            <a:off x="4513336" y="1534314"/>
            <a:ext cx="4572396" cy="3048264"/>
          </a:xfrm>
          <a:prstGeom prst="rect">
            <a:avLst/>
          </a:prstGeom>
        </p:spPr>
      </p:pic>
      <p:pic>
        <p:nvPicPr>
          <p:cNvPr id="3" name="Picture 2">
            <a:extLst>
              <a:ext uri="{FF2B5EF4-FFF2-40B4-BE49-F238E27FC236}">
                <a16:creationId xmlns:a16="http://schemas.microsoft.com/office/drawing/2014/main" id="{8CB84D42-61DC-415A-B539-58D6A1678028}"/>
              </a:ext>
            </a:extLst>
          </p:cNvPr>
          <p:cNvPicPr>
            <a:picLocks noChangeAspect="1"/>
          </p:cNvPicPr>
          <p:nvPr/>
        </p:nvPicPr>
        <p:blipFill>
          <a:blip r:embed="rId5"/>
          <a:stretch>
            <a:fillRect/>
          </a:stretch>
        </p:blipFill>
        <p:spPr>
          <a:xfrm>
            <a:off x="676336" y="3877399"/>
            <a:ext cx="3200677" cy="420660"/>
          </a:xfrm>
          <a:prstGeom prst="rect">
            <a:avLst/>
          </a:prstGeom>
        </p:spPr>
      </p:pic>
      <p:sp>
        <p:nvSpPr>
          <p:cNvPr id="4" name="TextBox 3">
            <a:extLst>
              <a:ext uri="{FF2B5EF4-FFF2-40B4-BE49-F238E27FC236}">
                <a16:creationId xmlns:a16="http://schemas.microsoft.com/office/drawing/2014/main" id="{1CAD0CE9-721C-497E-93B7-DC6E2EC0F6D3}"/>
              </a:ext>
            </a:extLst>
          </p:cNvPr>
          <p:cNvSpPr txBox="1"/>
          <p:nvPr/>
        </p:nvSpPr>
        <p:spPr>
          <a:xfrm>
            <a:off x="4617436" y="1050564"/>
            <a:ext cx="4526564" cy="523220"/>
          </a:xfrm>
          <a:prstGeom prst="rect">
            <a:avLst/>
          </a:prstGeom>
          <a:noFill/>
        </p:spPr>
        <p:txBody>
          <a:bodyPr wrap="square" rtlCol="0">
            <a:spAutoFit/>
          </a:bodyPr>
          <a:lstStyle/>
          <a:p>
            <a:r>
              <a:rPr lang="en-US"/>
              <a:t>The graph of a random variable X ~ N (µ, σ) is shown below.</a:t>
            </a:r>
            <a:endParaRPr lang="en-US" dirty="0"/>
          </a:p>
        </p:txBody>
      </p:sp>
    </p:spTree>
    <p:extLst>
      <p:ext uri="{BB962C8B-B14F-4D97-AF65-F5344CB8AC3E}">
        <p14:creationId xmlns:p14="http://schemas.microsoft.com/office/powerpoint/2010/main" val="769848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534314"/>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Normal Distribution</a:t>
            </a:r>
            <a:endParaRPr dirty="0"/>
          </a:p>
        </p:txBody>
      </p:sp>
      <p:sp>
        <p:nvSpPr>
          <p:cNvPr id="75" name="Google Shape;75;p15"/>
          <p:cNvSpPr txBox="1">
            <a:spLocks noGrp="1"/>
          </p:cNvSpPr>
          <p:nvPr>
            <p:ph type="body" idx="2"/>
          </p:nvPr>
        </p:nvSpPr>
        <p:spPr>
          <a:xfrm>
            <a:off x="358175" y="2285367"/>
            <a:ext cx="3837000" cy="2144633"/>
          </a:xfrm>
          <a:prstGeom prst="rect">
            <a:avLst/>
          </a:prstGeom>
        </p:spPr>
        <p:txBody>
          <a:bodyPr spcFirstLastPara="1" wrap="square" lIns="91425" tIns="91425" rIns="91425" bIns="91425" anchor="ctr" anchorCtr="0">
            <a:noAutofit/>
          </a:bodyPr>
          <a:lstStyle/>
          <a:p>
            <a:r>
              <a:rPr lang="en-US" dirty="0"/>
              <a:t>A standard normal distribution is defined as the distribution with mean 0 and standard deviation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pic>
        <p:nvPicPr>
          <p:cNvPr id="5" name="Picture 4">
            <a:extLst>
              <a:ext uri="{FF2B5EF4-FFF2-40B4-BE49-F238E27FC236}">
                <a16:creationId xmlns:a16="http://schemas.microsoft.com/office/drawing/2014/main" id="{F20593AD-C8E9-4959-B59F-377B83EEE2F6}"/>
              </a:ext>
            </a:extLst>
          </p:cNvPr>
          <p:cNvPicPr>
            <a:picLocks noChangeAspect="1"/>
          </p:cNvPicPr>
          <p:nvPr/>
        </p:nvPicPr>
        <p:blipFill>
          <a:blip r:embed="rId4"/>
          <a:stretch>
            <a:fillRect/>
          </a:stretch>
        </p:blipFill>
        <p:spPr>
          <a:xfrm>
            <a:off x="4422268" y="1805554"/>
            <a:ext cx="4721731" cy="1917888"/>
          </a:xfrm>
          <a:prstGeom prst="rect">
            <a:avLst/>
          </a:prstGeom>
        </p:spPr>
      </p:pic>
    </p:spTree>
    <p:extLst>
      <p:ext uri="{BB962C8B-B14F-4D97-AF65-F5344CB8AC3E}">
        <p14:creationId xmlns:p14="http://schemas.microsoft.com/office/powerpoint/2010/main" val="2322894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It is used to describe the basic features of data in a study.</a:t>
            </a:r>
          </a:p>
          <a:p>
            <a:pPr marL="457200" lvl="0" indent="-317500" algn="just" rtl="0">
              <a:spcBef>
                <a:spcPts val="0"/>
              </a:spcBef>
              <a:spcAft>
                <a:spcPts val="0"/>
              </a:spcAft>
              <a:buSzPts val="1400"/>
              <a:buChar char="●"/>
            </a:pPr>
            <a:r>
              <a:rPr lang="en-US" dirty="0"/>
              <a:t>Descriptive statistics deals with the processing of data without attempting to draw any inferences from it.</a:t>
            </a:r>
          </a:p>
          <a:p>
            <a:pPr marL="457200" lvl="0" indent="-317500" algn="just" rtl="0">
              <a:spcBef>
                <a:spcPts val="0"/>
              </a:spcBef>
              <a:spcAft>
                <a:spcPts val="0"/>
              </a:spcAft>
              <a:buSzPts val="1400"/>
              <a:buChar char="●"/>
            </a:pPr>
            <a:r>
              <a:rPr lang="en-US" dirty="0"/>
              <a:t>The data are presented in the form of tables and graphs.</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Image Source: /</a:t>
            </a:r>
            <a:endParaRPr dirty="0"/>
          </a:p>
        </p:txBody>
      </p:sp>
      <p:pic>
        <p:nvPicPr>
          <p:cNvPr id="3" name="Picture 2">
            <a:extLst>
              <a:ext uri="{FF2B5EF4-FFF2-40B4-BE49-F238E27FC236}">
                <a16:creationId xmlns:a16="http://schemas.microsoft.com/office/drawing/2014/main" id="{E267EB5D-3F5E-439E-A442-6CBEC2A0C661}"/>
              </a:ext>
            </a:extLst>
          </p:cNvPr>
          <p:cNvPicPr>
            <a:picLocks noChangeAspect="1"/>
          </p:cNvPicPr>
          <p:nvPr/>
        </p:nvPicPr>
        <p:blipFill>
          <a:blip r:embed="rId3"/>
          <a:stretch>
            <a:fillRect/>
          </a:stretch>
        </p:blipFill>
        <p:spPr>
          <a:xfrm>
            <a:off x="4572000" y="979493"/>
            <a:ext cx="4572000" cy="342900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63522" y="1354900"/>
            <a:ext cx="4045200" cy="54248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Poisson Distribution</a:t>
            </a:r>
            <a:endParaRPr dirty="0"/>
          </a:p>
        </p:txBody>
      </p:sp>
      <p:sp>
        <p:nvSpPr>
          <p:cNvPr id="75" name="Google Shape;75;p15"/>
          <p:cNvSpPr txBox="1">
            <a:spLocks noGrp="1"/>
          </p:cNvSpPr>
          <p:nvPr>
            <p:ph type="body" idx="2"/>
          </p:nvPr>
        </p:nvSpPr>
        <p:spPr>
          <a:xfrm>
            <a:off x="358175" y="1897381"/>
            <a:ext cx="3837000" cy="3083693"/>
          </a:xfrm>
          <a:prstGeom prst="rect">
            <a:avLst/>
          </a:prstGeom>
        </p:spPr>
        <p:txBody>
          <a:bodyPr spcFirstLastPara="1" wrap="square" lIns="91425" tIns="91425" rIns="91425" bIns="91425" anchor="ctr" anchorCtr="0">
            <a:noAutofit/>
          </a:bodyPr>
          <a:lstStyle/>
          <a:p>
            <a:endParaRPr lang="en-US" dirty="0"/>
          </a:p>
          <a:p>
            <a:r>
              <a:rPr lang="en-US" dirty="0"/>
              <a:t>A distribution is called Poisson distribution when the following assumptions are valid:</a:t>
            </a:r>
          </a:p>
          <a:p>
            <a:r>
              <a:rPr lang="en-US" dirty="0"/>
              <a:t>Any successful event should not influence the outcome of another successful event.</a:t>
            </a:r>
          </a:p>
          <a:p>
            <a:r>
              <a:rPr lang="en-US" dirty="0"/>
              <a:t>The probability of success over a short interval must equal the probability of success over a longer interval.</a:t>
            </a:r>
          </a:p>
          <a:p>
            <a:r>
              <a:rPr lang="en-US" dirty="0"/>
              <a:t>The probability of success in an interval approaches zero as the interval becomes smaller.</a:t>
            </a:r>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sp>
        <p:nvSpPr>
          <p:cNvPr id="2" name="TextBox 1">
            <a:extLst>
              <a:ext uri="{FF2B5EF4-FFF2-40B4-BE49-F238E27FC236}">
                <a16:creationId xmlns:a16="http://schemas.microsoft.com/office/drawing/2014/main" id="{DCAF77A4-A838-486B-9C45-C34F9A55EB34}"/>
              </a:ext>
            </a:extLst>
          </p:cNvPr>
          <p:cNvSpPr txBox="1"/>
          <p:nvPr/>
        </p:nvSpPr>
        <p:spPr>
          <a:xfrm>
            <a:off x="4572000" y="1354900"/>
            <a:ext cx="4572000" cy="307777"/>
          </a:xfrm>
          <a:prstGeom prst="rect">
            <a:avLst/>
          </a:prstGeom>
          <a:noFill/>
        </p:spPr>
        <p:txBody>
          <a:bodyPr wrap="square" rtlCol="0">
            <a:spAutoFit/>
          </a:bodyPr>
          <a:lstStyle/>
          <a:p>
            <a:r>
              <a:rPr lang="en-US"/>
              <a:t>The graph of a Poisson distribution is shown below:</a:t>
            </a:r>
            <a:endParaRPr lang="en-US" dirty="0"/>
          </a:p>
        </p:txBody>
      </p:sp>
      <p:pic>
        <p:nvPicPr>
          <p:cNvPr id="3" name="Picture 2">
            <a:extLst>
              <a:ext uri="{FF2B5EF4-FFF2-40B4-BE49-F238E27FC236}">
                <a16:creationId xmlns:a16="http://schemas.microsoft.com/office/drawing/2014/main" id="{65AB3186-8BD4-4FB3-B17A-16F9DB9E956F}"/>
              </a:ext>
            </a:extLst>
          </p:cNvPr>
          <p:cNvPicPr>
            <a:picLocks noChangeAspect="1"/>
          </p:cNvPicPr>
          <p:nvPr/>
        </p:nvPicPr>
        <p:blipFill>
          <a:blip r:embed="rId4"/>
          <a:stretch>
            <a:fillRect/>
          </a:stretch>
        </p:blipFill>
        <p:spPr>
          <a:xfrm>
            <a:off x="4572000" y="2041760"/>
            <a:ext cx="4500210" cy="1928661"/>
          </a:xfrm>
          <a:prstGeom prst="rect">
            <a:avLst/>
          </a:prstGeom>
        </p:spPr>
      </p:pic>
    </p:spTree>
    <p:extLst>
      <p:ext uri="{BB962C8B-B14F-4D97-AF65-F5344CB8AC3E}">
        <p14:creationId xmlns:p14="http://schemas.microsoft.com/office/powerpoint/2010/main" val="2845988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338200"/>
            <a:ext cx="4045200" cy="298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Poisson Distribution</a:t>
            </a:r>
            <a:endParaRPr dirty="0"/>
          </a:p>
        </p:txBody>
      </p:sp>
      <p:sp>
        <p:nvSpPr>
          <p:cNvPr id="75" name="Google Shape;75;p15"/>
          <p:cNvSpPr txBox="1">
            <a:spLocks noGrp="1"/>
          </p:cNvSpPr>
          <p:nvPr>
            <p:ph type="body" idx="2"/>
          </p:nvPr>
        </p:nvSpPr>
        <p:spPr>
          <a:xfrm>
            <a:off x="358175" y="1864895"/>
            <a:ext cx="3837000" cy="3181014"/>
          </a:xfrm>
          <a:prstGeom prst="rect">
            <a:avLst/>
          </a:prstGeom>
        </p:spPr>
        <p:txBody>
          <a:bodyPr spcFirstLastPara="1" wrap="square" lIns="91425" tIns="91425" rIns="91425" bIns="91425" anchor="ctr" anchorCtr="0">
            <a:noAutofit/>
          </a:bodyPr>
          <a:lstStyle/>
          <a:p>
            <a:pPr marL="139700" indent="0">
              <a:buNone/>
            </a:pPr>
            <a:endParaRPr lang="en-US" dirty="0"/>
          </a:p>
          <a:p>
            <a:endParaRPr lang="en-US" dirty="0"/>
          </a:p>
          <a:p>
            <a:r>
              <a:rPr lang="en-US" dirty="0"/>
              <a:t>Some notations used in Poisson distribution are:</a:t>
            </a:r>
          </a:p>
          <a:p>
            <a:r>
              <a:rPr lang="en-US" dirty="0"/>
              <a:t>λ is the rate at which an event occurs,</a:t>
            </a:r>
          </a:p>
          <a:p>
            <a:r>
              <a:rPr lang="en-US" dirty="0"/>
              <a:t>t is the length of a time interval,</a:t>
            </a:r>
          </a:p>
          <a:p>
            <a:r>
              <a:rPr lang="en-US" dirty="0"/>
              <a:t>And X is the number of events in that time interval.</a:t>
            </a:r>
          </a:p>
          <a:p>
            <a:r>
              <a:rPr lang="en-US" dirty="0"/>
              <a:t>Here, X is called a Poisson Random Variable and the probability distribution of X is called Poisson distribution.</a:t>
            </a:r>
          </a:p>
          <a:p>
            <a:r>
              <a:rPr lang="en-US" dirty="0"/>
              <a:t>Let µ denote the mean number of events in an interval of length t. Then, µ = λ*t.</a:t>
            </a:r>
          </a:p>
          <a:p>
            <a:r>
              <a:rPr lang="en-US" dirty="0"/>
              <a:t>The PMF of X following a Poisson distribution is given by:</a:t>
            </a:r>
          </a:p>
          <a:p>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pic>
        <p:nvPicPr>
          <p:cNvPr id="4" name="Picture 3">
            <a:extLst>
              <a:ext uri="{FF2B5EF4-FFF2-40B4-BE49-F238E27FC236}">
                <a16:creationId xmlns:a16="http://schemas.microsoft.com/office/drawing/2014/main" id="{62CC7866-CEAA-49BD-873C-357B131DFF07}"/>
              </a:ext>
            </a:extLst>
          </p:cNvPr>
          <p:cNvPicPr>
            <a:picLocks noChangeAspect="1"/>
          </p:cNvPicPr>
          <p:nvPr/>
        </p:nvPicPr>
        <p:blipFill>
          <a:blip r:embed="rId4"/>
          <a:stretch>
            <a:fillRect/>
          </a:stretch>
        </p:blipFill>
        <p:spPr>
          <a:xfrm>
            <a:off x="4572000" y="2376660"/>
            <a:ext cx="4577588" cy="474823"/>
          </a:xfrm>
          <a:prstGeom prst="rect">
            <a:avLst/>
          </a:prstGeom>
        </p:spPr>
      </p:pic>
    </p:spTree>
    <p:extLst>
      <p:ext uri="{BB962C8B-B14F-4D97-AF65-F5344CB8AC3E}">
        <p14:creationId xmlns:p14="http://schemas.microsoft.com/office/powerpoint/2010/main" val="36687835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Distributions</a:t>
            </a:r>
            <a:endParaRPr dirty="0"/>
          </a:p>
        </p:txBody>
      </p:sp>
      <p:sp>
        <p:nvSpPr>
          <p:cNvPr id="74" name="Google Shape;74;p15"/>
          <p:cNvSpPr txBox="1">
            <a:spLocks noGrp="1"/>
          </p:cNvSpPr>
          <p:nvPr>
            <p:ph type="subTitle" idx="1"/>
          </p:nvPr>
        </p:nvSpPr>
        <p:spPr>
          <a:xfrm>
            <a:off x="254075" y="1338200"/>
            <a:ext cx="4045200" cy="29809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Exponential Distribution</a:t>
            </a:r>
            <a:endParaRPr dirty="0"/>
          </a:p>
        </p:txBody>
      </p:sp>
      <p:sp>
        <p:nvSpPr>
          <p:cNvPr id="75" name="Google Shape;75;p15"/>
          <p:cNvSpPr txBox="1">
            <a:spLocks noGrp="1"/>
          </p:cNvSpPr>
          <p:nvPr>
            <p:ph type="body" idx="2"/>
          </p:nvPr>
        </p:nvSpPr>
        <p:spPr>
          <a:xfrm>
            <a:off x="358175" y="1864895"/>
            <a:ext cx="3837000" cy="3181014"/>
          </a:xfrm>
          <a:prstGeom prst="rect">
            <a:avLst/>
          </a:prstGeom>
        </p:spPr>
        <p:txBody>
          <a:bodyPr spcFirstLastPara="1" wrap="square" lIns="91425" tIns="91425" rIns="91425" bIns="91425" anchor="ctr" anchorCtr="0">
            <a:noAutofit/>
          </a:bodyPr>
          <a:lstStyle/>
          <a:p>
            <a:r>
              <a:rPr lang="en-US" dirty="0"/>
              <a:t>Like the Poisson distribution, exponential distribution has the time element; it gives the probability of a time duration before an event takes place.</a:t>
            </a:r>
          </a:p>
          <a:p>
            <a:r>
              <a:rPr lang="en-US" dirty="0"/>
              <a:t>A random variable X is said to have an exponential distribution with PDF:</a:t>
            </a:r>
          </a:p>
          <a:p>
            <a:r>
              <a:rPr lang="en-US" dirty="0"/>
              <a:t>f(x) = { </a:t>
            </a:r>
            <a:r>
              <a:rPr lang="en-US" dirty="0" err="1"/>
              <a:t>λe-λx</a:t>
            </a:r>
            <a:r>
              <a:rPr lang="en-US" dirty="0"/>
              <a:t>,  x ≥ 0</a:t>
            </a:r>
          </a:p>
          <a:p>
            <a:endParaRPr lang="en-US" dirty="0"/>
          </a:p>
          <a:p>
            <a:endParaRPr lang="en-US" dirty="0"/>
          </a:p>
          <a:p>
            <a:endParaRPr lang="en-US" dirty="0"/>
          </a:p>
          <a:p>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lgn="ctr">
              <a:spcAft>
                <a:spcPts val="1600"/>
              </a:spcAft>
            </a:pPr>
            <a:r>
              <a:rPr lang="en" dirty="0"/>
              <a:t>Image Source: </a:t>
            </a:r>
            <a:r>
              <a:rPr lang="en" dirty="0">
                <a:hlinkClick r:id="rId3"/>
              </a:rPr>
              <a:t>https://www.analyticsvidhya.com/blog/2017/09/6-probability-distributions-data-science/</a:t>
            </a:r>
            <a:r>
              <a:rPr lang="en" dirty="0"/>
              <a:t> </a:t>
            </a:r>
            <a:endParaRPr lang="en-US"/>
          </a:p>
          <a:p>
            <a:pPr marL="0" lvl="0" indent="0" algn="ctr">
              <a:lnSpc>
                <a:spcPct val="114999"/>
              </a:lnSpc>
              <a:spcBef>
                <a:spcPts val="0"/>
              </a:spcBef>
              <a:spcAft>
                <a:spcPts val="1600"/>
              </a:spcAft>
              <a:buNone/>
            </a:pPr>
            <a:endParaRPr lang="en" dirty="0"/>
          </a:p>
        </p:txBody>
      </p:sp>
      <p:pic>
        <p:nvPicPr>
          <p:cNvPr id="2" name="Picture 1">
            <a:extLst>
              <a:ext uri="{FF2B5EF4-FFF2-40B4-BE49-F238E27FC236}">
                <a16:creationId xmlns:a16="http://schemas.microsoft.com/office/drawing/2014/main" id="{92A65915-5D12-4A7D-831B-2DBDACA7B0C1}"/>
              </a:ext>
            </a:extLst>
          </p:cNvPr>
          <p:cNvPicPr>
            <a:picLocks noChangeAspect="1"/>
          </p:cNvPicPr>
          <p:nvPr/>
        </p:nvPicPr>
        <p:blipFill>
          <a:blip r:embed="rId4"/>
          <a:stretch>
            <a:fillRect/>
          </a:stretch>
        </p:blipFill>
        <p:spPr>
          <a:xfrm>
            <a:off x="4572000" y="1354900"/>
            <a:ext cx="4514070" cy="2675679"/>
          </a:xfrm>
          <a:prstGeom prst="rect">
            <a:avLst/>
          </a:prstGeom>
        </p:spPr>
      </p:pic>
    </p:spTree>
    <p:extLst>
      <p:ext uri="{BB962C8B-B14F-4D97-AF65-F5344CB8AC3E}">
        <p14:creationId xmlns:p14="http://schemas.microsoft.com/office/powerpoint/2010/main" val="34753433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sampling?</a:t>
            </a:r>
          </a:p>
        </p:txBody>
      </p:sp>
      <p:sp>
        <p:nvSpPr>
          <p:cNvPr id="75" name="Google Shape;75;p15"/>
          <p:cNvSpPr txBox="1">
            <a:spLocks noGrp="1"/>
          </p:cNvSpPr>
          <p:nvPr>
            <p:ph type="body" idx="2"/>
          </p:nvPr>
        </p:nvSpPr>
        <p:spPr>
          <a:xfrm>
            <a:off x="346144" y="2298185"/>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Sampling is a technique of selecting individual members or a subset of the population to make statistical inferences from them and estimate characteristics of the whole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https://www.questionpro.com/blog/types-of-sampling-for-social-research/</a:t>
            </a:r>
            <a:r>
              <a:rPr lang="en" dirty="0"/>
              <a:t> </a:t>
            </a:r>
            <a:endParaRPr lang="en-US"/>
          </a:p>
          <a:p>
            <a:pPr marL="0" indent="0">
              <a:lnSpc>
                <a:spcPct val="114999"/>
              </a:lnSpc>
              <a:spcAft>
                <a:spcPts val="1600"/>
              </a:spcAft>
              <a:buNone/>
            </a:pPr>
            <a:endParaRPr lang="en" dirty="0"/>
          </a:p>
        </p:txBody>
      </p:sp>
    </p:spTree>
    <p:extLst>
      <p:ext uri="{BB962C8B-B14F-4D97-AF65-F5344CB8AC3E}">
        <p14:creationId xmlns:p14="http://schemas.microsoft.com/office/powerpoint/2010/main" val="25758434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 Example</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If a drug manufacturer would like to research the adverse side effects of a drug on the country’s population, it is almost impossible to conduct a research study that involves everyone.</a:t>
            </a:r>
          </a:p>
          <a:p>
            <a:pPr marL="457200" lvl="0" indent="-317500" algn="just" rtl="0">
              <a:spcBef>
                <a:spcPts val="0"/>
              </a:spcBef>
              <a:spcAft>
                <a:spcPts val="0"/>
              </a:spcAft>
              <a:buSzPts val="1400"/>
              <a:buChar char="●"/>
            </a:pPr>
            <a:r>
              <a:rPr lang="en-US" dirty="0"/>
              <a:t>In this case, the researcher decides a sample of people from each demographic and then researches them, giving him/her indicative feedback on the drug’s behavior.</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spTree>
    <p:extLst>
      <p:ext uri="{BB962C8B-B14F-4D97-AF65-F5344CB8AC3E}">
        <p14:creationId xmlns:p14="http://schemas.microsoft.com/office/powerpoint/2010/main" val="18514236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sampling: sampling methods </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Probability sampling: </a:t>
            </a:r>
            <a:r>
              <a:rPr lang="en-US" dirty="0"/>
              <a:t>Probability sampling is a sampling technique where a researcher sets a selection of a few criteria and chooses members of a population randomly. </a:t>
            </a:r>
          </a:p>
          <a:p>
            <a:pPr marL="457200" lvl="0" indent="-317500" algn="just" rtl="0">
              <a:spcBef>
                <a:spcPts val="0"/>
              </a:spcBef>
              <a:spcAft>
                <a:spcPts val="0"/>
              </a:spcAft>
              <a:buSzPts val="1400"/>
              <a:buChar char="●"/>
            </a:pPr>
            <a:r>
              <a:rPr lang="en-US" dirty="0"/>
              <a:t>All the members have an equal opportunity to be a part of the sample with this selection parameter.</a:t>
            </a:r>
          </a:p>
          <a:p>
            <a:pPr marL="457200" lvl="0" indent="-317500" algn="just"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0" indent="0" algn="ctr">
              <a:spcAft>
                <a:spcPts val="1600"/>
              </a:spcAft>
              <a:buNone/>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3" name="Picture 2">
            <a:extLst>
              <a:ext uri="{FF2B5EF4-FFF2-40B4-BE49-F238E27FC236}">
                <a16:creationId xmlns:a16="http://schemas.microsoft.com/office/drawing/2014/main" id="{48530421-2DA6-4FFF-9AD0-6AF392A1E19A}"/>
              </a:ext>
            </a:extLst>
          </p:cNvPr>
          <p:cNvPicPr>
            <a:picLocks noChangeAspect="1"/>
          </p:cNvPicPr>
          <p:nvPr/>
        </p:nvPicPr>
        <p:blipFill>
          <a:blip r:embed="rId4"/>
          <a:stretch>
            <a:fillRect/>
          </a:stretch>
        </p:blipFill>
        <p:spPr>
          <a:xfrm>
            <a:off x="4572000" y="1354900"/>
            <a:ext cx="4572000" cy="2737670"/>
          </a:xfrm>
          <a:prstGeom prst="rect">
            <a:avLst/>
          </a:prstGeom>
        </p:spPr>
      </p:pic>
    </p:spTree>
    <p:extLst>
      <p:ext uri="{BB962C8B-B14F-4D97-AF65-F5344CB8AC3E}">
        <p14:creationId xmlns:p14="http://schemas.microsoft.com/office/powerpoint/2010/main" val="39139515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sampling: sampling methods </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Non-probability sampling: </a:t>
            </a:r>
            <a:r>
              <a:rPr lang="en-US" dirty="0"/>
              <a:t>In non-probability sampling, the researcher chooses members for research at random. </a:t>
            </a:r>
          </a:p>
          <a:p>
            <a:pPr marL="457200" lvl="0" indent="-317500" algn="just" rtl="0">
              <a:spcBef>
                <a:spcPts val="0"/>
              </a:spcBef>
              <a:spcAft>
                <a:spcPts val="0"/>
              </a:spcAft>
              <a:buSzPts val="1400"/>
              <a:buChar char="●"/>
            </a:pPr>
            <a:r>
              <a:rPr lang="en-US" dirty="0"/>
              <a:t>This sampling method is not a fixed or predefined selection process. This makes it difficult for all elements of a population to have equal opportunities to be included in a sample.</a:t>
            </a:r>
          </a:p>
          <a:p>
            <a:pPr marL="457200" lvl="0" indent="-317500" algn="just" rtl="0">
              <a:spcBef>
                <a:spcPts val="0"/>
              </a:spcBef>
              <a:spcAft>
                <a:spcPts val="0"/>
              </a:spcAft>
              <a:buSzPts val="1400"/>
              <a:buChar char="●"/>
            </a:pPr>
            <a:endParaRPr lang="en-US" dirty="0"/>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3" name="Picture 2">
            <a:extLst>
              <a:ext uri="{FF2B5EF4-FFF2-40B4-BE49-F238E27FC236}">
                <a16:creationId xmlns:a16="http://schemas.microsoft.com/office/drawing/2014/main" id="{48530421-2DA6-4FFF-9AD0-6AF392A1E19A}"/>
              </a:ext>
            </a:extLst>
          </p:cNvPr>
          <p:cNvPicPr>
            <a:picLocks noChangeAspect="1"/>
          </p:cNvPicPr>
          <p:nvPr/>
        </p:nvPicPr>
        <p:blipFill>
          <a:blip r:embed="rId4"/>
          <a:stretch>
            <a:fillRect/>
          </a:stretch>
        </p:blipFill>
        <p:spPr>
          <a:xfrm>
            <a:off x="4572000" y="1354900"/>
            <a:ext cx="4572000" cy="2737670"/>
          </a:xfrm>
          <a:prstGeom prst="rect">
            <a:avLst/>
          </a:prstGeom>
        </p:spPr>
      </p:pic>
    </p:spTree>
    <p:extLst>
      <p:ext uri="{BB962C8B-B14F-4D97-AF65-F5344CB8AC3E}">
        <p14:creationId xmlns:p14="http://schemas.microsoft.com/office/powerpoint/2010/main" val="2469422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Probability sampling is a sampling technique in which researchers choose samples from a larger population using a method based on the theory of probability. </a:t>
            </a:r>
          </a:p>
          <a:p>
            <a:pPr marL="457200" lvl="0" indent="-317500" algn="just" rtl="0">
              <a:spcBef>
                <a:spcPts val="0"/>
              </a:spcBef>
              <a:spcAft>
                <a:spcPts val="0"/>
              </a:spcAft>
              <a:buSzPts val="1400"/>
              <a:buChar char="●"/>
            </a:pPr>
            <a:r>
              <a:rPr lang="en-US" dirty="0"/>
              <a:t>This sampling method considers every member of the population and forms samples based on a fixed process.</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4"/>
          <a:srcRect b="4385"/>
          <a:stretch/>
        </p:blipFill>
        <p:spPr>
          <a:xfrm>
            <a:off x="4684643" y="601465"/>
            <a:ext cx="4459357" cy="3790061"/>
          </a:xfrm>
          <a:prstGeom prst="rect">
            <a:avLst/>
          </a:prstGeom>
        </p:spPr>
      </p:pic>
    </p:spTree>
    <p:extLst>
      <p:ext uri="{BB962C8B-B14F-4D97-AF65-F5344CB8AC3E}">
        <p14:creationId xmlns:p14="http://schemas.microsoft.com/office/powerpoint/2010/main" val="3923368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298184"/>
            <a:ext cx="3837000" cy="2562573"/>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Simple random sampling</a:t>
            </a:r>
            <a:r>
              <a:rPr lang="en-US" dirty="0"/>
              <a:t>: It is a reliable method of obtaining information where every single member of a population is chosen randomly, merely by chance. </a:t>
            </a:r>
          </a:p>
          <a:p>
            <a:pPr marL="457200" lvl="0" indent="-317500" algn="just" rtl="0">
              <a:spcBef>
                <a:spcPts val="0"/>
              </a:spcBef>
              <a:spcAft>
                <a:spcPts val="0"/>
              </a:spcAft>
              <a:buSzPts val="1400"/>
              <a:buChar char="●"/>
            </a:pPr>
            <a:r>
              <a:rPr lang="en-US" b="1" dirty="0"/>
              <a:t>Cluster sampling: </a:t>
            </a:r>
            <a:r>
              <a:rPr lang="en-US" dirty="0"/>
              <a:t>It sampling is a method where the researchers divide the entire population into sections or clusters that represent a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4"/>
          <a:srcRect b="4385"/>
          <a:stretch/>
        </p:blipFill>
        <p:spPr>
          <a:xfrm>
            <a:off x="4684643" y="601465"/>
            <a:ext cx="4459357" cy="3790061"/>
          </a:xfrm>
          <a:prstGeom prst="rect">
            <a:avLst/>
          </a:prstGeom>
        </p:spPr>
      </p:pic>
    </p:spTree>
    <p:extLst>
      <p:ext uri="{BB962C8B-B14F-4D97-AF65-F5344CB8AC3E}">
        <p14:creationId xmlns:p14="http://schemas.microsoft.com/office/powerpoint/2010/main" val="2117138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b="1" dirty="0"/>
              <a:t>Systematic sampling</a:t>
            </a:r>
            <a:r>
              <a:rPr lang="en-US" dirty="0"/>
              <a:t>: This method to choose the sample members of a population at regular intervals. It requires the selection of a starting point for the sample and sample size that can be repeated at regular intervals. </a:t>
            </a:r>
          </a:p>
          <a:p>
            <a:pPr marL="457200" lvl="0" indent="-317500" algn="just" rtl="0">
              <a:spcBef>
                <a:spcPts val="0"/>
              </a:spcBef>
              <a:spcAft>
                <a:spcPts val="0"/>
              </a:spcAft>
              <a:buSzPts val="1400"/>
              <a:buChar char="●"/>
            </a:pPr>
            <a:r>
              <a:rPr lang="en-US" b="1" dirty="0"/>
              <a:t>Stratified random sampling: </a:t>
            </a:r>
            <a:r>
              <a:rPr lang="en-US" dirty="0"/>
              <a:t>It is a method in which the researcher divides the population into smaller groups that don’t overlap but represent the entire population.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a:t>
            </a:r>
            <a:r>
              <a:rPr lang="en" dirty="0">
                <a:hlinkClick r:id="rId3"/>
              </a:rPr>
              <a:t>https://www.questionpro.com/blog/types-of-sampling-for-social-research/</a:t>
            </a:r>
            <a:r>
              <a:rPr lang="en" dirty="0"/>
              <a:t> </a:t>
            </a:r>
            <a:endParaRPr lang="en-US" dirty="0"/>
          </a:p>
          <a:p>
            <a:pPr marL="0" lvl="0" indent="0" algn="l">
              <a:lnSpc>
                <a:spcPct val="114999"/>
              </a:lnSpc>
              <a:spcBef>
                <a:spcPts val="0"/>
              </a:spcBef>
              <a:spcAft>
                <a:spcPts val="1600"/>
              </a:spcAft>
              <a:buNone/>
            </a:pPr>
            <a:endParaRPr lang="en" dirty="0"/>
          </a:p>
        </p:txBody>
      </p:sp>
      <p:pic>
        <p:nvPicPr>
          <p:cNvPr id="2" name="Picture 1">
            <a:extLst>
              <a:ext uri="{FF2B5EF4-FFF2-40B4-BE49-F238E27FC236}">
                <a16:creationId xmlns:a16="http://schemas.microsoft.com/office/drawing/2014/main" id="{409553EE-778C-4953-9DA2-8D49EF525ED7}"/>
              </a:ext>
            </a:extLst>
          </p:cNvPr>
          <p:cNvPicPr>
            <a:picLocks noChangeAspect="1"/>
          </p:cNvPicPr>
          <p:nvPr/>
        </p:nvPicPr>
        <p:blipFill rotWithShape="1">
          <a:blip r:embed="rId4"/>
          <a:srcRect b="4385"/>
          <a:stretch/>
        </p:blipFill>
        <p:spPr>
          <a:xfrm>
            <a:off x="4684643" y="601465"/>
            <a:ext cx="4459357" cy="3790061"/>
          </a:xfrm>
          <a:prstGeom prst="rect">
            <a:avLst/>
          </a:prstGeom>
        </p:spPr>
      </p:pic>
    </p:spTree>
    <p:extLst>
      <p:ext uri="{BB962C8B-B14F-4D97-AF65-F5344CB8AC3E}">
        <p14:creationId xmlns:p14="http://schemas.microsoft.com/office/powerpoint/2010/main" val="3189196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Descriptive Statistics</a:t>
            </a:r>
            <a:endParaRPr dirty="0"/>
          </a:p>
        </p:txBody>
      </p:sp>
      <p:sp>
        <p:nvSpPr>
          <p:cNvPr id="74" name="Google Shape;74;p15"/>
          <p:cNvSpPr txBox="1">
            <a:spLocks noGrp="1"/>
          </p:cNvSpPr>
          <p:nvPr>
            <p:ph type="subTitle" idx="1"/>
          </p:nvPr>
        </p:nvSpPr>
        <p:spPr>
          <a:xfrm>
            <a:off x="254075" y="1567375"/>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 to descriptive statistics </a:t>
            </a:r>
            <a:endParaRPr dirty="0"/>
          </a:p>
        </p:txBody>
      </p:sp>
      <p:sp>
        <p:nvSpPr>
          <p:cNvPr id="75" name="Google Shape;75;p15"/>
          <p:cNvSpPr txBox="1">
            <a:spLocks noGrp="1"/>
          </p:cNvSpPr>
          <p:nvPr>
            <p:ph type="body" idx="2"/>
          </p:nvPr>
        </p:nvSpPr>
        <p:spPr>
          <a:xfrm>
            <a:off x="358175" y="2571750"/>
            <a:ext cx="3837000" cy="2116776"/>
          </a:xfrm>
          <a:prstGeom prst="rect">
            <a:avLst/>
          </a:prstGeom>
        </p:spPr>
        <p:txBody>
          <a:bodyPr spcFirstLastPara="1" wrap="square" lIns="91425" tIns="91425" rIns="91425" bIns="91425" anchor="ctr" anchorCtr="0">
            <a:noAutofit/>
          </a:bodyPr>
          <a:lstStyle/>
          <a:p>
            <a:pPr marL="457200" lvl="0" indent="-317500" algn="just" rtl="0">
              <a:spcBef>
                <a:spcPts val="0"/>
              </a:spcBef>
              <a:spcAft>
                <a:spcPts val="0"/>
              </a:spcAft>
              <a:buSzPts val="1400"/>
              <a:buChar char="●"/>
            </a:pPr>
            <a:r>
              <a:rPr lang="en-US" dirty="0"/>
              <a:t>The characteristics of the data are described in simple terms.</a:t>
            </a:r>
          </a:p>
          <a:p>
            <a:pPr marL="457200" lvl="0" indent="-317500" algn="just" rtl="0">
              <a:spcBef>
                <a:spcPts val="0"/>
              </a:spcBef>
              <a:spcAft>
                <a:spcPts val="0"/>
              </a:spcAft>
              <a:buSzPts val="1400"/>
              <a:buChar char="●"/>
            </a:pPr>
            <a:r>
              <a:rPr lang="en-US" dirty="0"/>
              <a:t>Events that are dealt with include everyday happenings such as accidents, prices of goods, business, incomes, epidemics, sports data, population data.</a:t>
            </a:r>
          </a:p>
        </p:txBody>
      </p:sp>
      <p:sp>
        <p:nvSpPr>
          <p:cNvPr id="77" name="Google Shape;77;p15"/>
          <p:cNvSpPr txBox="1">
            <a:spLocks noGrp="1"/>
          </p:cNvSpPr>
          <p:nvPr>
            <p:ph type="body" idx="3"/>
          </p:nvPr>
        </p:nvSpPr>
        <p:spPr>
          <a:xfrm>
            <a:off x="5074950" y="4772275"/>
            <a:ext cx="3397500" cy="175500"/>
          </a:xfrm>
          <a:prstGeom prst="rect">
            <a:avLst/>
          </a:prstGeom>
        </p:spPr>
        <p:txBody>
          <a:bodyPr spcFirstLastPara="1" wrap="square" lIns="91425" tIns="91425" rIns="91425" bIns="91425" anchor="t" anchorCtr="0">
            <a:noAutofit/>
          </a:bodyPr>
          <a:lstStyle/>
          <a:p>
            <a:pPr marL="0" indent="0">
              <a:spcAft>
                <a:spcPts val="1600"/>
              </a:spcAft>
              <a:buNone/>
            </a:pPr>
            <a:r>
              <a:rPr lang="en" dirty="0"/>
              <a:t>Image Source: </a:t>
            </a:r>
            <a:r>
              <a:rPr lang="en" dirty="0">
                <a:hlinkClick r:id="rId3"/>
              </a:rPr>
              <a:t>https://data-flair.training/blogs/stat-descriptive-statistics/</a:t>
            </a:r>
            <a:r>
              <a:rPr lang="en" dirty="0"/>
              <a:t> </a:t>
            </a:r>
            <a:endParaRPr dirty="0"/>
          </a:p>
        </p:txBody>
      </p:sp>
      <p:pic>
        <p:nvPicPr>
          <p:cNvPr id="4" name="Picture 3">
            <a:extLst>
              <a:ext uri="{FF2B5EF4-FFF2-40B4-BE49-F238E27FC236}">
                <a16:creationId xmlns:a16="http://schemas.microsoft.com/office/drawing/2014/main" id="{4E41C51C-D5A4-4613-A2F1-C9D62C3A8F52}"/>
              </a:ext>
            </a:extLst>
          </p:cNvPr>
          <p:cNvPicPr>
            <a:picLocks noChangeAspect="1"/>
          </p:cNvPicPr>
          <p:nvPr/>
        </p:nvPicPr>
        <p:blipFill>
          <a:blip r:embed="rId4"/>
          <a:stretch>
            <a:fillRect/>
          </a:stretch>
        </p:blipFill>
        <p:spPr>
          <a:xfrm>
            <a:off x="4572000" y="812602"/>
            <a:ext cx="4572000" cy="3518296"/>
          </a:xfrm>
          <a:prstGeom prst="rect">
            <a:avLst/>
          </a:prstGeom>
        </p:spPr>
      </p:pic>
    </p:spTree>
    <p:extLst>
      <p:ext uri="{BB962C8B-B14F-4D97-AF65-F5344CB8AC3E}">
        <p14:creationId xmlns:p14="http://schemas.microsoft.com/office/powerpoint/2010/main" val="560022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non-probability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b="1" dirty="0"/>
              <a:t>Convenience sampling: </a:t>
            </a:r>
            <a:r>
              <a:rPr lang="en-US" dirty="0"/>
              <a:t>This method is dependent on the ease of access to subjects such as surveying customers at a mall or passers-by on a busy street.</a:t>
            </a:r>
          </a:p>
          <a:p>
            <a:pPr marL="457200" lvl="0" indent="-317500" rtl="0">
              <a:spcBef>
                <a:spcPts val="0"/>
              </a:spcBef>
              <a:spcAft>
                <a:spcPts val="0"/>
              </a:spcAft>
              <a:buSzPts val="1400"/>
              <a:buChar char="●"/>
            </a:pPr>
            <a:r>
              <a:rPr lang="en-US" b="1" dirty="0"/>
              <a:t>Judgmental or purposive sampling:  </a:t>
            </a:r>
            <a:r>
              <a:rPr lang="en-US" dirty="0"/>
              <a:t>Judgmental or purposive samples are formed by the discretion of the researcher. Researchers purely consider the purpose of the study, along with the understanding of the target audience.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3" name="Picture 2">
            <a:extLst>
              <a:ext uri="{FF2B5EF4-FFF2-40B4-BE49-F238E27FC236}">
                <a16:creationId xmlns:a16="http://schemas.microsoft.com/office/drawing/2014/main" id="{63590E9B-FFB4-4102-AC84-930354C648A5}"/>
              </a:ext>
            </a:extLst>
          </p:cNvPr>
          <p:cNvPicPr>
            <a:picLocks noChangeAspect="1"/>
          </p:cNvPicPr>
          <p:nvPr/>
        </p:nvPicPr>
        <p:blipFill>
          <a:blip r:embed="rId4"/>
          <a:stretch>
            <a:fillRect/>
          </a:stretch>
        </p:blipFill>
        <p:spPr>
          <a:xfrm>
            <a:off x="5071959" y="713500"/>
            <a:ext cx="3590844" cy="3511208"/>
          </a:xfrm>
          <a:prstGeom prst="rect">
            <a:avLst/>
          </a:prstGeom>
        </p:spPr>
      </p:pic>
    </p:spTree>
    <p:extLst>
      <p:ext uri="{BB962C8B-B14F-4D97-AF65-F5344CB8AC3E}">
        <p14:creationId xmlns:p14="http://schemas.microsoft.com/office/powerpoint/2010/main" val="2383327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54075" y="713500"/>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Sampling</a:t>
            </a:r>
            <a:endParaRPr dirty="0"/>
          </a:p>
        </p:txBody>
      </p:sp>
      <p:sp>
        <p:nvSpPr>
          <p:cNvPr id="74" name="Google Shape;74;p15"/>
          <p:cNvSpPr txBox="1">
            <a:spLocks noGrp="1"/>
          </p:cNvSpPr>
          <p:nvPr>
            <p:ph type="subTitle" idx="1"/>
          </p:nvPr>
        </p:nvSpPr>
        <p:spPr>
          <a:xfrm>
            <a:off x="346144" y="1415529"/>
            <a:ext cx="4045200" cy="6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Types of non-probability sampling</a:t>
            </a:r>
          </a:p>
        </p:txBody>
      </p:sp>
      <p:sp>
        <p:nvSpPr>
          <p:cNvPr id="75" name="Google Shape;75;p15"/>
          <p:cNvSpPr txBox="1">
            <a:spLocks noGrp="1"/>
          </p:cNvSpPr>
          <p:nvPr>
            <p:ph type="body" idx="2"/>
          </p:nvPr>
        </p:nvSpPr>
        <p:spPr>
          <a:xfrm>
            <a:off x="346144" y="2117558"/>
            <a:ext cx="3837000" cy="2743199"/>
          </a:xfrm>
          <a:prstGeom prst="rect">
            <a:avLst/>
          </a:prstGeom>
        </p:spPr>
        <p:txBody>
          <a:bodyPr spcFirstLastPara="1" wrap="square" lIns="91425" tIns="91425" rIns="91425" bIns="91425" anchor="ctr" anchorCtr="0">
            <a:noAutofit/>
          </a:bodyPr>
          <a:lstStyle/>
          <a:p>
            <a:pPr marL="457200" lvl="0" indent="-317500" rtl="0">
              <a:spcBef>
                <a:spcPts val="0"/>
              </a:spcBef>
              <a:spcAft>
                <a:spcPts val="0"/>
              </a:spcAft>
              <a:buSzPts val="1400"/>
              <a:buChar char="●"/>
            </a:pPr>
            <a:r>
              <a:rPr lang="en-US" b="1" dirty="0"/>
              <a:t>Snowball sampling</a:t>
            </a:r>
            <a:r>
              <a:rPr lang="en-US" dirty="0"/>
              <a:t>: It is a sampling method that researchers apply when the subjects are difficult to trace. </a:t>
            </a:r>
          </a:p>
          <a:p>
            <a:pPr marL="457200" lvl="0" indent="-317500" rtl="0">
              <a:spcBef>
                <a:spcPts val="0"/>
              </a:spcBef>
              <a:spcAft>
                <a:spcPts val="0"/>
              </a:spcAft>
              <a:buSzPts val="1400"/>
              <a:buChar char="●"/>
            </a:pPr>
            <a:r>
              <a:rPr lang="en-US" b="1" dirty="0"/>
              <a:t>Quota sampling: </a:t>
            </a:r>
            <a:r>
              <a:rPr lang="en-US" dirty="0"/>
              <a:t>In Quota sampling, the selection of members in this sampling technique happens based on a pre-set standard. .</a:t>
            </a:r>
          </a:p>
        </p:txBody>
      </p:sp>
      <p:sp>
        <p:nvSpPr>
          <p:cNvPr id="77" name="Google Shape;77;p15"/>
          <p:cNvSpPr txBox="1">
            <a:spLocks noGrp="1"/>
          </p:cNvSpPr>
          <p:nvPr>
            <p:ph type="body" idx="3"/>
          </p:nvPr>
        </p:nvSpPr>
        <p:spPr>
          <a:xfrm>
            <a:off x="4684643" y="4772274"/>
            <a:ext cx="4333461" cy="303309"/>
          </a:xfrm>
          <a:prstGeom prst="rect">
            <a:avLst/>
          </a:prstGeom>
        </p:spPr>
        <p:txBody>
          <a:bodyPr spcFirstLastPara="1" wrap="square" lIns="91425" tIns="91425" rIns="91425" bIns="91425" anchor="t" anchorCtr="0">
            <a:noAutofit/>
          </a:bodyPr>
          <a:lstStyle/>
          <a:p>
            <a:pPr marL="171450" indent="-171450">
              <a:spcAft>
                <a:spcPts val="1600"/>
              </a:spcAft>
            </a:pPr>
            <a:r>
              <a:rPr lang="en" dirty="0"/>
              <a:t>Image Source: </a:t>
            </a:r>
            <a:r>
              <a:rPr lang="en" dirty="0">
                <a:hlinkClick r:id="rId3"/>
              </a:rPr>
              <a:t>https://www.questionpro.com/blog/types-of-sampling-for-social-research/</a:t>
            </a:r>
            <a:r>
              <a:rPr lang="en" dirty="0"/>
              <a:t> </a:t>
            </a:r>
            <a:endParaRPr lang="en-US" dirty="0"/>
          </a:p>
          <a:p>
            <a:pPr marL="0" indent="0">
              <a:lnSpc>
                <a:spcPct val="114999"/>
              </a:lnSpc>
              <a:spcAft>
                <a:spcPts val="1600"/>
              </a:spcAft>
              <a:buNone/>
            </a:pPr>
            <a:endParaRPr lang="en" dirty="0"/>
          </a:p>
        </p:txBody>
      </p:sp>
      <p:pic>
        <p:nvPicPr>
          <p:cNvPr id="3" name="Picture 2">
            <a:extLst>
              <a:ext uri="{FF2B5EF4-FFF2-40B4-BE49-F238E27FC236}">
                <a16:creationId xmlns:a16="http://schemas.microsoft.com/office/drawing/2014/main" id="{63590E9B-FFB4-4102-AC84-930354C648A5}"/>
              </a:ext>
            </a:extLst>
          </p:cNvPr>
          <p:cNvPicPr>
            <a:picLocks noChangeAspect="1"/>
          </p:cNvPicPr>
          <p:nvPr/>
        </p:nvPicPr>
        <p:blipFill>
          <a:blip r:embed="rId4"/>
          <a:stretch>
            <a:fillRect/>
          </a:stretch>
        </p:blipFill>
        <p:spPr>
          <a:xfrm>
            <a:off x="5071959" y="713500"/>
            <a:ext cx="3590844" cy="3511208"/>
          </a:xfrm>
          <a:prstGeom prst="rect">
            <a:avLst/>
          </a:prstGeom>
        </p:spPr>
      </p:pic>
    </p:spTree>
    <p:extLst>
      <p:ext uri="{BB962C8B-B14F-4D97-AF65-F5344CB8AC3E}">
        <p14:creationId xmlns:p14="http://schemas.microsoft.com/office/powerpoint/2010/main" val="59027837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1875</TotalTime>
  <Words>11519</Words>
  <Application>Microsoft Office PowerPoint</Application>
  <PresentationFormat>On-screen Show (16:9)</PresentationFormat>
  <Paragraphs>1731</Paragraphs>
  <Slides>91</Slides>
  <Notes>91</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Simple Light</vt:lpstr>
      <vt:lpstr>Statistics</vt:lpstr>
      <vt:lpstr>In this section, we will discuss:</vt:lpstr>
      <vt:lpstr>Inferential Statistics</vt:lpstr>
      <vt:lpstr>Inferential Statistics</vt:lpstr>
      <vt:lpstr>Inferential Statistics</vt:lpstr>
      <vt:lpstr>Inferential Statistics</vt:lpstr>
      <vt:lpstr>Inferential Statistics</vt:lpstr>
      <vt:lpstr>Descriptive Statistics</vt:lpstr>
      <vt:lpstr>Descriptive Statistics</vt:lpstr>
      <vt:lpstr>Descriptive Statistics</vt:lpstr>
      <vt:lpstr>Descriptive Statistics</vt:lpstr>
      <vt:lpstr>Descriptive Statistics</vt:lpstr>
      <vt:lpstr>Descriptive Statistics</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Measure of Central Tendency</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Arithmetic mean</vt:lpstr>
      <vt:lpstr>Harmonic mean</vt:lpstr>
      <vt:lpstr>Harmonic mean</vt:lpstr>
      <vt:lpstr>Harmonic mean</vt:lpstr>
      <vt:lpstr>Harmonic mean</vt:lpstr>
      <vt:lpstr>Harmonic mean</vt:lpstr>
      <vt:lpstr>Median in Raw and Grouped Data</vt:lpstr>
      <vt:lpstr>Median in Raw and Grouped Data</vt:lpstr>
      <vt:lpstr>Median in Raw and Grouped Data</vt:lpstr>
      <vt:lpstr>Median in Raw and Grouped Data</vt:lpstr>
      <vt:lpstr>Median in Raw and Grouped Data</vt:lpstr>
      <vt:lpstr>Median in Raw and Grouped Data</vt:lpstr>
      <vt:lpstr>Median in Raw and Grouped Data</vt:lpstr>
      <vt:lpstr>Mode in Raw and Grouped Data</vt:lpstr>
      <vt:lpstr>Mode in Raw and Grouped Data</vt:lpstr>
      <vt:lpstr>Mode in Raw and Grouped Data</vt:lpstr>
      <vt:lpstr>Mode in Raw and Grouped Data</vt:lpstr>
      <vt:lpstr>Standard Deviation</vt:lpstr>
      <vt:lpstr>Standard Deviation</vt:lpstr>
      <vt:lpstr>Variance</vt:lpstr>
      <vt:lpstr>Variance</vt:lpstr>
      <vt:lpstr>Variance</vt:lpstr>
      <vt:lpstr>Variance</vt:lpstr>
      <vt:lpstr>Variance</vt:lpstr>
      <vt:lpstr>Variance</vt:lpstr>
      <vt:lpstr>Variance</vt:lpstr>
      <vt:lpstr>Properties of Variance and standard deviation</vt:lpstr>
      <vt:lpstr>Properties of Variance and standard deviation</vt:lpstr>
      <vt:lpstr>Median in Raw and Grouped Data</vt:lpstr>
      <vt:lpstr>Properties of Variance and standard deviation</vt:lpstr>
      <vt:lpstr>Properties of Variance and standard deviation</vt:lpstr>
      <vt:lpstr>Properties of Variance and standard deviation</vt:lpstr>
      <vt:lpstr>Properties of Variance and standard deviation</vt:lpstr>
      <vt:lpstr>Properties of Variance and standard deviation</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Types of Distributions</vt:lpstr>
      <vt:lpstr>Sampling</vt:lpstr>
      <vt:lpstr>Sampling</vt:lpstr>
      <vt:lpstr>Sampling</vt:lpstr>
      <vt:lpstr>Sampling</vt:lpstr>
      <vt:lpstr>Sampling</vt:lpstr>
      <vt:lpstr>Sampling</vt:lpstr>
      <vt:lpstr>Sampling</vt:lpstr>
      <vt:lpstr>Sampling</vt:lpstr>
      <vt:lpstr>Sampling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Laravel Framework</dc:title>
  <dc:creator>ARPITA ROY</dc:creator>
  <cp:lastModifiedBy>ARPITA ROY</cp:lastModifiedBy>
  <cp:revision>245</cp:revision>
  <dcterms:modified xsi:type="dcterms:W3CDTF">2022-04-08T05:49:50Z</dcterms:modified>
</cp:coreProperties>
</file>